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2" r:id="rId1"/>
  </p:sldMasterIdLst>
  <p:notesMasterIdLst>
    <p:notesMasterId r:id="rId15"/>
  </p:notesMasterIdLst>
  <p:sldIdLst>
    <p:sldId id="267" r:id="rId2"/>
    <p:sldId id="270" r:id="rId3"/>
    <p:sldId id="259" r:id="rId4"/>
    <p:sldId id="262" r:id="rId5"/>
    <p:sldId id="260" r:id="rId6"/>
    <p:sldId id="268" r:id="rId7"/>
    <p:sldId id="272" r:id="rId8"/>
    <p:sldId id="273" r:id="rId9"/>
    <p:sldId id="261"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21"/>
    <p:restoredTop sz="94650"/>
  </p:normalViewPr>
  <p:slideViewPr>
    <p:cSldViewPr snapToGrid="0" snapToObjects="1">
      <p:cViewPr varScale="1">
        <p:scale>
          <a:sx n="120" d="100"/>
          <a:sy n="120" d="100"/>
        </p:scale>
        <p:origin x="8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B353E8-55B8-E140-8BBE-512A9D50A9BE}" type="doc">
      <dgm:prSet loTypeId="urn:microsoft.com/office/officeart/2005/8/layout/vList5" loCatId="" qsTypeId="urn:microsoft.com/office/officeart/2005/8/quickstyle/simple1" qsCatId="simple" csTypeId="urn:microsoft.com/office/officeart/2005/8/colors/accent1_2" csCatId="accent1" phldr="1"/>
      <dgm:spPr/>
      <dgm:t>
        <a:bodyPr/>
        <a:lstStyle/>
        <a:p>
          <a:endParaRPr lang="en-US"/>
        </a:p>
      </dgm:t>
    </dgm:pt>
    <dgm:pt modelId="{35F398D0-5617-6640-9252-83CFDADD5FC4}">
      <dgm:prSet phldrT="[Text]"/>
      <dgm:spPr>
        <a:solidFill>
          <a:schemeClr val="accent2"/>
        </a:solidFill>
      </dgm:spPr>
      <dgm:t>
        <a:bodyPr/>
        <a:lstStyle/>
        <a:p>
          <a:r>
            <a:rPr lang="en-US" b="1" dirty="0">
              <a:solidFill>
                <a:schemeClr val="bg1"/>
              </a:solidFill>
            </a:rPr>
            <a:t>BACKGROUND</a:t>
          </a:r>
          <a:endParaRPr lang="en-US" b="1" dirty="0"/>
        </a:p>
      </dgm:t>
    </dgm:pt>
    <dgm:pt modelId="{E955CB2C-AA5A-514B-B898-801EB68DD92E}" type="parTrans" cxnId="{445EDE24-662B-9545-A420-2077B72586E9}">
      <dgm:prSet/>
      <dgm:spPr/>
      <dgm:t>
        <a:bodyPr/>
        <a:lstStyle/>
        <a:p>
          <a:endParaRPr lang="en-US"/>
        </a:p>
      </dgm:t>
    </dgm:pt>
    <dgm:pt modelId="{D8D0D7EA-C939-5D44-BF0B-38B7C8619E87}" type="sibTrans" cxnId="{445EDE24-662B-9545-A420-2077B72586E9}">
      <dgm:prSet/>
      <dgm:spPr/>
      <dgm:t>
        <a:bodyPr/>
        <a:lstStyle/>
        <a:p>
          <a:endParaRPr lang="en-US"/>
        </a:p>
      </dgm:t>
    </dgm:pt>
    <dgm:pt modelId="{53A7A9FF-8B56-564A-98C9-D09540A755A3}">
      <dgm:prSet phldrT="[Text]" custT="1"/>
      <dgm:spPr>
        <a:solidFill>
          <a:schemeClr val="accent1">
            <a:tint val="40000"/>
            <a:hueOff val="0"/>
            <a:satOff val="0"/>
            <a:lumOff val="0"/>
            <a:alpha val="0"/>
          </a:schemeClr>
        </a:solidFill>
      </dgm:spPr>
      <dgm:t>
        <a:bodyPr/>
        <a:lstStyle/>
        <a:p>
          <a:r>
            <a:rPr lang="en-US" sz="1800" dirty="0">
              <a:solidFill>
                <a:schemeClr val="bg1"/>
              </a:solidFill>
            </a:rPr>
            <a:t>The NCAA Division I men’s basketball tournament is a single-elimination tournament of 68 teams that compete in seven rounds for the national championship.</a:t>
          </a:r>
          <a:endParaRPr lang="en-US" sz="1800" dirty="0"/>
        </a:p>
      </dgm:t>
    </dgm:pt>
    <dgm:pt modelId="{195AE332-B364-7340-BF4D-802DB95E62AB}" type="parTrans" cxnId="{B7D6C2C3-05A7-4543-8FAD-E9E224B81AAE}">
      <dgm:prSet/>
      <dgm:spPr/>
      <dgm:t>
        <a:bodyPr/>
        <a:lstStyle/>
        <a:p>
          <a:endParaRPr lang="en-US"/>
        </a:p>
      </dgm:t>
    </dgm:pt>
    <dgm:pt modelId="{E354A915-12AB-0C40-A694-7D2AD5E08B79}" type="sibTrans" cxnId="{B7D6C2C3-05A7-4543-8FAD-E9E224B81AAE}">
      <dgm:prSet/>
      <dgm:spPr/>
      <dgm:t>
        <a:bodyPr/>
        <a:lstStyle/>
        <a:p>
          <a:endParaRPr lang="en-US"/>
        </a:p>
      </dgm:t>
    </dgm:pt>
    <dgm:pt modelId="{ACF30C07-68CF-A544-BEA4-419E217751F3}">
      <dgm:prSet phldrT="[Text]"/>
      <dgm:spPr>
        <a:solidFill>
          <a:schemeClr val="accent2"/>
        </a:solidFill>
      </dgm:spPr>
      <dgm:t>
        <a:bodyPr/>
        <a:lstStyle/>
        <a:p>
          <a:r>
            <a:rPr lang="en-US" b="1" dirty="0">
              <a:solidFill>
                <a:schemeClr val="bg1"/>
              </a:solidFill>
            </a:rPr>
            <a:t>PROBLEM</a:t>
          </a:r>
          <a:endParaRPr lang="en-US" b="1" dirty="0"/>
        </a:p>
      </dgm:t>
    </dgm:pt>
    <dgm:pt modelId="{6F44821A-AEAB-CB4B-8EB0-DFB9FFD1EF90}" type="parTrans" cxnId="{F30CF0DA-D15C-394C-9E71-064A0AECF655}">
      <dgm:prSet/>
      <dgm:spPr/>
      <dgm:t>
        <a:bodyPr/>
        <a:lstStyle/>
        <a:p>
          <a:endParaRPr lang="en-US"/>
        </a:p>
      </dgm:t>
    </dgm:pt>
    <dgm:pt modelId="{339B478D-FA3E-4945-81B6-E1801B859260}" type="sibTrans" cxnId="{F30CF0DA-D15C-394C-9E71-064A0AECF655}">
      <dgm:prSet/>
      <dgm:spPr/>
      <dgm:t>
        <a:bodyPr/>
        <a:lstStyle/>
        <a:p>
          <a:endParaRPr lang="en-US"/>
        </a:p>
      </dgm:t>
    </dgm:pt>
    <dgm:pt modelId="{1C248583-5E9C-364E-B8A5-DB496551616D}">
      <dgm:prSet phldrT="[Text]" custT="1"/>
      <dgm:spPr>
        <a:solidFill>
          <a:schemeClr val="accent1">
            <a:tint val="40000"/>
            <a:hueOff val="0"/>
            <a:satOff val="0"/>
            <a:lumOff val="0"/>
            <a:alpha val="0"/>
          </a:schemeClr>
        </a:solidFill>
      </dgm:spPr>
      <dgm:t>
        <a:bodyPr/>
        <a:lstStyle/>
        <a:p>
          <a:r>
            <a:rPr lang="en-US" sz="1800" dirty="0">
              <a:solidFill>
                <a:schemeClr val="bg1"/>
              </a:solidFill>
            </a:rPr>
            <a:t>The current system involves a lot of strange metrics and some amount of arbitrary decisions by a committee and too many metrics which becomes over complicated </a:t>
          </a:r>
          <a:endParaRPr lang="en-US" sz="1800" dirty="0"/>
        </a:p>
      </dgm:t>
    </dgm:pt>
    <dgm:pt modelId="{E6FC1C29-6389-FC4D-AB7A-A336F2F3FE3A}" type="parTrans" cxnId="{26382210-8B59-1C4D-AD91-48F976840035}">
      <dgm:prSet/>
      <dgm:spPr/>
      <dgm:t>
        <a:bodyPr/>
        <a:lstStyle/>
        <a:p>
          <a:endParaRPr lang="en-US"/>
        </a:p>
      </dgm:t>
    </dgm:pt>
    <dgm:pt modelId="{0B5FEE80-6386-EF4D-B513-1E13A15E1F5A}" type="sibTrans" cxnId="{26382210-8B59-1C4D-AD91-48F976840035}">
      <dgm:prSet/>
      <dgm:spPr/>
      <dgm:t>
        <a:bodyPr/>
        <a:lstStyle/>
        <a:p>
          <a:endParaRPr lang="en-US"/>
        </a:p>
      </dgm:t>
    </dgm:pt>
    <dgm:pt modelId="{5D9EC1D8-EFFA-CA4C-9FC8-72387E0B0591}">
      <dgm:prSet phldrT="[Text]"/>
      <dgm:spPr>
        <a:solidFill>
          <a:schemeClr val="accent2"/>
        </a:solidFill>
      </dgm:spPr>
      <dgm:t>
        <a:bodyPr/>
        <a:lstStyle/>
        <a:p>
          <a:r>
            <a:rPr lang="en-US" b="1" dirty="0"/>
            <a:t>SOLUTION</a:t>
          </a:r>
        </a:p>
      </dgm:t>
    </dgm:pt>
    <dgm:pt modelId="{9AEE33F2-0A3B-B447-B798-8A54CBBB2927}" type="parTrans" cxnId="{D0016F75-1B4F-9F4F-9A12-B9E5E3553D15}">
      <dgm:prSet/>
      <dgm:spPr/>
      <dgm:t>
        <a:bodyPr/>
        <a:lstStyle/>
        <a:p>
          <a:endParaRPr lang="en-US"/>
        </a:p>
      </dgm:t>
    </dgm:pt>
    <dgm:pt modelId="{F5DF1C3E-BD58-5244-849D-3CA12F15A0F8}" type="sibTrans" cxnId="{D0016F75-1B4F-9F4F-9A12-B9E5E3553D15}">
      <dgm:prSet/>
      <dgm:spPr/>
      <dgm:t>
        <a:bodyPr/>
        <a:lstStyle/>
        <a:p>
          <a:endParaRPr lang="en-US"/>
        </a:p>
      </dgm:t>
    </dgm:pt>
    <dgm:pt modelId="{831984A0-D407-1946-B18C-61C5748E0843}">
      <dgm:prSet phldrT="[Text]" custT="1"/>
      <dgm:spPr>
        <a:solidFill>
          <a:schemeClr val="accent1">
            <a:tint val="40000"/>
            <a:hueOff val="0"/>
            <a:satOff val="0"/>
            <a:lumOff val="0"/>
            <a:alpha val="0"/>
          </a:schemeClr>
        </a:solidFill>
      </dgm:spPr>
      <dgm:t>
        <a:bodyPr/>
        <a:lstStyle/>
        <a:p>
          <a:r>
            <a:rPr lang="en-US" sz="1800" dirty="0">
              <a:solidFill>
                <a:schemeClr val="bg1"/>
              </a:solidFill>
            </a:rPr>
            <a:t>To solve this problem, I would be using Networks and PageRank algorithm.</a:t>
          </a:r>
        </a:p>
      </dgm:t>
    </dgm:pt>
    <dgm:pt modelId="{1E7AB02A-6B81-7149-BE43-22C86391D03F}" type="parTrans" cxnId="{073CFFA8-CF69-8E4C-B65D-7D56FCFD01B7}">
      <dgm:prSet/>
      <dgm:spPr/>
      <dgm:t>
        <a:bodyPr/>
        <a:lstStyle/>
        <a:p>
          <a:endParaRPr lang="en-US"/>
        </a:p>
      </dgm:t>
    </dgm:pt>
    <dgm:pt modelId="{8F4A8BEB-4E3A-E844-A78C-BFAF63C35084}" type="sibTrans" cxnId="{073CFFA8-CF69-8E4C-B65D-7D56FCFD01B7}">
      <dgm:prSet/>
      <dgm:spPr/>
      <dgm:t>
        <a:bodyPr/>
        <a:lstStyle/>
        <a:p>
          <a:endParaRPr lang="en-US"/>
        </a:p>
      </dgm:t>
    </dgm:pt>
    <dgm:pt modelId="{7087EFBD-E74B-BF48-830A-04F3DB9B2D09}">
      <dgm:prSet phldrT="[Text]" custT="1"/>
      <dgm:spPr>
        <a:solidFill>
          <a:schemeClr val="accent1">
            <a:tint val="40000"/>
            <a:hueOff val="0"/>
            <a:satOff val="0"/>
            <a:lumOff val="0"/>
            <a:alpha val="0"/>
          </a:schemeClr>
        </a:solidFill>
      </dgm:spPr>
      <dgm:t>
        <a:bodyPr/>
        <a:lstStyle/>
        <a:p>
          <a:r>
            <a:rPr lang="en-US" sz="1800" dirty="0">
              <a:solidFill>
                <a:schemeClr val="bg1"/>
              </a:solidFill>
            </a:rPr>
            <a:t>Additionally, the way conferences are set up in college sports, most of the best teams play together in groups. This means that different teams from different conferences will have drastically different levels of competition.</a:t>
          </a:r>
          <a:endParaRPr lang="en-US" sz="1800" dirty="0"/>
        </a:p>
      </dgm:t>
    </dgm:pt>
    <dgm:pt modelId="{919CB00A-8D42-E041-A66D-C0586B0E5D71}" type="parTrans" cxnId="{5F1D5B59-CFC8-DD45-9C5B-E6C46CB3E6C0}">
      <dgm:prSet/>
      <dgm:spPr/>
      <dgm:t>
        <a:bodyPr/>
        <a:lstStyle/>
        <a:p>
          <a:endParaRPr lang="en-US"/>
        </a:p>
      </dgm:t>
    </dgm:pt>
    <dgm:pt modelId="{A3703CDD-9414-FB41-8005-84AB0D2BCF81}" type="sibTrans" cxnId="{5F1D5B59-CFC8-DD45-9C5B-E6C46CB3E6C0}">
      <dgm:prSet/>
      <dgm:spPr/>
      <dgm:t>
        <a:bodyPr/>
        <a:lstStyle/>
        <a:p>
          <a:endParaRPr lang="en-US"/>
        </a:p>
      </dgm:t>
    </dgm:pt>
    <dgm:pt modelId="{EF093D25-3F35-464A-B22E-C203DBDBA75A}">
      <dgm:prSet phldrT="[Text]" custT="1"/>
      <dgm:spPr>
        <a:solidFill>
          <a:schemeClr val="accent1">
            <a:tint val="40000"/>
            <a:hueOff val="0"/>
            <a:satOff val="0"/>
            <a:lumOff val="0"/>
            <a:alpha val="0"/>
          </a:schemeClr>
        </a:solidFill>
      </dgm:spPr>
      <dgm:t>
        <a:bodyPr/>
        <a:lstStyle/>
        <a:p>
          <a:r>
            <a:rPr lang="en-US" sz="1800" dirty="0">
              <a:solidFill>
                <a:schemeClr val="bg1"/>
              </a:solidFill>
            </a:rPr>
            <a:t>I would also use some common metrics.</a:t>
          </a:r>
        </a:p>
      </dgm:t>
    </dgm:pt>
    <dgm:pt modelId="{3B2957DD-CD82-254E-A1D6-3A4FC28573C1}" type="parTrans" cxnId="{86A1ACD0-2B6D-BC49-998F-70080FCA192A}">
      <dgm:prSet/>
      <dgm:spPr/>
      <dgm:t>
        <a:bodyPr/>
        <a:lstStyle/>
        <a:p>
          <a:endParaRPr lang="en-US"/>
        </a:p>
      </dgm:t>
    </dgm:pt>
    <dgm:pt modelId="{C3543852-6727-1B40-BE7C-DB0EF5C74FDC}" type="sibTrans" cxnId="{86A1ACD0-2B6D-BC49-998F-70080FCA192A}">
      <dgm:prSet/>
      <dgm:spPr/>
      <dgm:t>
        <a:bodyPr/>
        <a:lstStyle/>
        <a:p>
          <a:endParaRPr lang="en-US"/>
        </a:p>
      </dgm:t>
    </dgm:pt>
    <dgm:pt modelId="{E2BB2BEF-F05C-AD46-8CB6-C288D92593AA}">
      <dgm:prSet phldrT="[Text]" custT="1"/>
      <dgm:spPr>
        <a:solidFill>
          <a:schemeClr val="accent1">
            <a:tint val="40000"/>
            <a:hueOff val="0"/>
            <a:satOff val="0"/>
            <a:lumOff val="0"/>
            <a:alpha val="0"/>
          </a:schemeClr>
        </a:solidFill>
      </dgm:spPr>
      <dgm:t>
        <a:bodyPr/>
        <a:lstStyle/>
        <a:p>
          <a:r>
            <a:rPr lang="en-US" sz="1800" dirty="0">
              <a:solidFill>
                <a:schemeClr val="bg1"/>
              </a:solidFill>
            </a:rPr>
            <a:t>This solution is based on a paper by James Kenner.</a:t>
          </a:r>
        </a:p>
      </dgm:t>
    </dgm:pt>
    <dgm:pt modelId="{838EB077-8A66-E54D-A64A-622E84DD55D2}" type="parTrans" cxnId="{520DF1F6-AF9A-3242-ADD7-6A2CC8EDEF04}">
      <dgm:prSet/>
      <dgm:spPr/>
      <dgm:t>
        <a:bodyPr/>
        <a:lstStyle/>
        <a:p>
          <a:endParaRPr lang="en-US"/>
        </a:p>
      </dgm:t>
    </dgm:pt>
    <dgm:pt modelId="{BE43F215-A159-9C4D-890E-A332F1366EC2}" type="sibTrans" cxnId="{520DF1F6-AF9A-3242-ADD7-6A2CC8EDEF04}">
      <dgm:prSet/>
      <dgm:spPr/>
      <dgm:t>
        <a:bodyPr/>
        <a:lstStyle/>
        <a:p>
          <a:endParaRPr lang="en-US"/>
        </a:p>
      </dgm:t>
    </dgm:pt>
    <dgm:pt modelId="{F3147A6A-B992-B041-BFD5-DD085E74B353}" type="pres">
      <dgm:prSet presAssocID="{95B353E8-55B8-E140-8BBE-512A9D50A9BE}" presName="Name0" presStyleCnt="0">
        <dgm:presLayoutVars>
          <dgm:dir/>
          <dgm:animLvl val="lvl"/>
          <dgm:resizeHandles val="exact"/>
        </dgm:presLayoutVars>
      </dgm:prSet>
      <dgm:spPr/>
    </dgm:pt>
    <dgm:pt modelId="{55E2C626-BAFE-A44E-9946-AA04D997BFEA}" type="pres">
      <dgm:prSet presAssocID="{35F398D0-5617-6640-9252-83CFDADD5FC4}" presName="linNode" presStyleCnt="0"/>
      <dgm:spPr/>
    </dgm:pt>
    <dgm:pt modelId="{28E43502-2C60-E340-BA5C-043F15D7A7B7}" type="pres">
      <dgm:prSet presAssocID="{35F398D0-5617-6640-9252-83CFDADD5FC4}" presName="parentText" presStyleLbl="node1" presStyleIdx="0" presStyleCnt="3">
        <dgm:presLayoutVars>
          <dgm:chMax val="1"/>
          <dgm:bulletEnabled val="1"/>
        </dgm:presLayoutVars>
      </dgm:prSet>
      <dgm:spPr/>
    </dgm:pt>
    <dgm:pt modelId="{1DE42374-0AA1-8547-9C16-9F229963C78E}" type="pres">
      <dgm:prSet presAssocID="{35F398D0-5617-6640-9252-83CFDADD5FC4}" presName="descendantText" presStyleLbl="alignAccFollowNode1" presStyleIdx="0" presStyleCnt="3">
        <dgm:presLayoutVars>
          <dgm:bulletEnabled val="1"/>
        </dgm:presLayoutVars>
      </dgm:prSet>
      <dgm:spPr/>
    </dgm:pt>
    <dgm:pt modelId="{3455A278-9A4F-794C-BA86-F42E7867E989}" type="pres">
      <dgm:prSet presAssocID="{D8D0D7EA-C939-5D44-BF0B-38B7C8619E87}" presName="sp" presStyleCnt="0"/>
      <dgm:spPr/>
    </dgm:pt>
    <dgm:pt modelId="{CC691E36-CC54-C348-B8BA-82BB16110F55}" type="pres">
      <dgm:prSet presAssocID="{ACF30C07-68CF-A544-BEA4-419E217751F3}" presName="linNode" presStyleCnt="0"/>
      <dgm:spPr/>
    </dgm:pt>
    <dgm:pt modelId="{F94BD846-AFF6-A541-A5FE-DB7B19FF3835}" type="pres">
      <dgm:prSet presAssocID="{ACF30C07-68CF-A544-BEA4-419E217751F3}" presName="parentText" presStyleLbl="node1" presStyleIdx="1" presStyleCnt="3">
        <dgm:presLayoutVars>
          <dgm:chMax val="1"/>
          <dgm:bulletEnabled val="1"/>
        </dgm:presLayoutVars>
      </dgm:prSet>
      <dgm:spPr/>
    </dgm:pt>
    <dgm:pt modelId="{69DCBE66-865B-1442-869D-64DC50E0CC71}" type="pres">
      <dgm:prSet presAssocID="{ACF30C07-68CF-A544-BEA4-419E217751F3}" presName="descendantText" presStyleLbl="alignAccFollowNode1" presStyleIdx="1" presStyleCnt="3" custScaleY="131282">
        <dgm:presLayoutVars>
          <dgm:bulletEnabled val="1"/>
        </dgm:presLayoutVars>
      </dgm:prSet>
      <dgm:spPr/>
    </dgm:pt>
    <dgm:pt modelId="{DC9FC568-EFDB-3240-BB42-1732E1067C6C}" type="pres">
      <dgm:prSet presAssocID="{339B478D-FA3E-4945-81B6-E1801B859260}" presName="sp" presStyleCnt="0"/>
      <dgm:spPr/>
    </dgm:pt>
    <dgm:pt modelId="{4A495287-BC80-F847-8811-8CB31A3CA88F}" type="pres">
      <dgm:prSet presAssocID="{5D9EC1D8-EFFA-CA4C-9FC8-72387E0B0591}" presName="linNode" presStyleCnt="0"/>
      <dgm:spPr/>
    </dgm:pt>
    <dgm:pt modelId="{9F3A1B54-9C55-B948-8518-3A18BD3ECDC4}" type="pres">
      <dgm:prSet presAssocID="{5D9EC1D8-EFFA-CA4C-9FC8-72387E0B0591}" presName="parentText" presStyleLbl="node1" presStyleIdx="2" presStyleCnt="3">
        <dgm:presLayoutVars>
          <dgm:chMax val="1"/>
          <dgm:bulletEnabled val="1"/>
        </dgm:presLayoutVars>
      </dgm:prSet>
      <dgm:spPr/>
    </dgm:pt>
    <dgm:pt modelId="{07255A42-44AA-744B-BC0B-0F7A56CE8E66}" type="pres">
      <dgm:prSet presAssocID="{5D9EC1D8-EFFA-CA4C-9FC8-72387E0B0591}" presName="descendantText" presStyleLbl="alignAccFollowNode1" presStyleIdx="2" presStyleCnt="3" custLinFactNeighborX="9435" custLinFactNeighborY="-3721">
        <dgm:presLayoutVars>
          <dgm:bulletEnabled val="1"/>
        </dgm:presLayoutVars>
      </dgm:prSet>
      <dgm:spPr/>
    </dgm:pt>
  </dgm:ptLst>
  <dgm:cxnLst>
    <dgm:cxn modelId="{26382210-8B59-1C4D-AD91-48F976840035}" srcId="{ACF30C07-68CF-A544-BEA4-419E217751F3}" destId="{1C248583-5E9C-364E-B8A5-DB496551616D}" srcOrd="0" destOrd="0" parTransId="{E6FC1C29-6389-FC4D-AB7A-A336F2F3FE3A}" sibTransId="{0B5FEE80-6386-EF4D-B513-1E13A15E1F5A}"/>
    <dgm:cxn modelId="{445EDE24-662B-9545-A420-2077B72586E9}" srcId="{95B353E8-55B8-E140-8BBE-512A9D50A9BE}" destId="{35F398D0-5617-6640-9252-83CFDADD5FC4}" srcOrd="0" destOrd="0" parTransId="{E955CB2C-AA5A-514B-B898-801EB68DD92E}" sibTransId="{D8D0D7EA-C939-5D44-BF0B-38B7C8619E87}"/>
    <dgm:cxn modelId="{17462A26-7CFD-954D-9C20-44B4EF0E39CC}" type="presOf" srcId="{35F398D0-5617-6640-9252-83CFDADD5FC4}" destId="{28E43502-2C60-E340-BA5C-043F15D7A7B7}" srcOrd="0" destOrd="0" presId="urn:microsoft.com/office/officeart/2005/8/layout/vList5"/>
    <dgm:cxn modelId="{CE980058-0D21-E54B-9FA4-6F7811BAE6FF}" type="presOf" srcId="{ACF30C07-68CF-A544-BEA4-419E217751F3}" destId="{F94BD846-AFF6-A541-A5FE-DB7B19FF3835}" srcOrd="0" destOrd="0" presId="urn:microsoft.com/office/officeart/2005/8/layout/vList5"/>
    <dgm:cxn modelId="{5F1D5B59-CFC8-DD45-9C5B-E6C46CB3E6C0}" srcId="{ACF30C07-68CF-A544-BEA4-419E217751F3}" destId="{7087EFBD-E74B-BF48-830A-04F3DB9B2D09}" srcOrd="1" destOrd="0" parTransId="{919CB00A-8D42-E041-A66D-C0586B0E5D71}" sibTransId="{A3703CDD-9414-FB41-8005-84AB0D2BCF81}"/>
    <dgm:cxn modelId="{84602B5B-0A39-8548-933F-DC103A5F36DE}" type="presOf" srcId="{95B353E8-55B8-E140-8BBE-512A9D50A9BE}" destId="{F3147A6A-B992-B041-BFD5-DD085E74B353}" srcOrd="0" destOrd="0" presId="urn:microsoft.com/office/officeart/2005/8/layout/vList5"/>
    <dgm:cxn modelId="{D0016F75-1B4F-9F4F-9A12-B9E5E3553D15}" srcId="{95B353E8-55B8-E140-8BBE-512A9D50A9BE}" destId="{5D9EC1D8-EFFA-CA4C-9FC8-72387E0B0591}" srcOrd="2" destOrd="0" parTransId="{9AEE33F2-0A3B-B447-B798-8A54CBBB2927}" sibTransId="{F5DF1C3E-BD58-5244-849D-3CA12F15A0F8}"/>
    <dgm:cxn modelId="{3B69D794-BD3C-D74B-A48E-529238AF9E5C}" type="presOf" srcId="{7087EFBD-E74B-BF48-830A-04F3DB9B2D09}" destId="{69DCBE66-865B-1442-869D-64DC50E0CC71}" srcOrd="0" destOrd="1" presId="urn:microsoft.com/office/officeart/2005/8/layout/vList5"/>
    <dgm:cxn modelId="{61AFCD9B-6DFA-524B-BF31-67FFCFDED8B3}" type="presOf" srcId="{EF093D25-3F35-464A-B22E-C203DBDBA75A}" destId="{07255A42-44AA-744B-BC0B-0F7A56CE8E66}" srcOrd="0" destOrd="1" presId="urn:microsoft.com/office/officeart/2005/8/layout/vList5"/>
    <dgm:cxn modelId="{073CFFA8-CF69-8E4C-B65D-7D56FCFD01B7}" srcId="{5D9EC1D8-EFFA-CA4C-9FC8-72387E0B0591}" destId="{831984A0-D407-1946-B18C-61C5748E0843}" srcOrd="0" destOrd="0" parTransId="{1E7AB02A-6B81-7149-BE43-22C86391D03F}" sibTransId="{8F4A8BEB-4E3A-E844-A78C-BFAF63C35084}"/>
    <dgm:cxn modelId="{B7D6C2C3-05A7-4543-8FAD-E9E224B81AAE}" srcId="{35F398D0-5617-6640-9252-83CFDADD5FC4}" destId="{53A7A9FF-8B56-564A-98C9-D09540A755A3}" srcOrd="0" destOrd="0" parTransId="{195AE332-B364-7340-BF4D-802DB95E62AB}" sibTransId="{E354A915-12AB-0C40-A694-7D2AD5E08B79}"/>
    <dgm:cxn modelId="{3D3CE0CF-DBAE-B145-9630-CADAA70D2890}" type="presOf" srcId="{1C248583-5E9C-364E-B8A5-DB496551616D}" destId="{69DCBE66-865B-1442-869D-64DC50E0CC71}" srcOrd="0" destOrd="0" presId="urn:microsoft.com/office/officeart/2005/8/layout/vList5"/>
    <dgm:cxn modelId="{86A1ACD0-2B6D-BC49-998F-70080FCA192A}" srcId="{5D9EC1D8-EFFA-CA4C-9FC8-72387E0B0591}" destId="{EF093D25-3F35-464A-B22E-C203DBDBA75A}" srcOrd="1" destOrd="0" parTransId="{3B2957DD-CD82-254E-A1D6-3A4FC28573C1}" sibTransId="{C3543852-6727-1B40-BE7C-DB0EF5C74FDC}"/>
    <dgm:cxn modelId="{F7D13DD3-2D8B-3549-90EB-BAB000C8527A}" type="presOf" srcId="{5D9EC1D8-EFFA-CA4C-9FC8-72387E0B0591}" destId="{9F3A1B54-9C55-B948-8518-3A18BD3ECDC4}" srcOrd="0" destOrd="0" presId="urn:microsoft.com/office/officeart/2005/8/layout/vList5"/>
    <dgm:cxn modelId="{F30CF0DA-D15C-394C-9E71-064A0AECF655}" srcId="{95B353E8-55B8-E140-8BBE-512A9D50A9BE}" destId="{ACF30C07-68CF-A544-BEA4-419E217751F3}" srcOrd="1" destOrd="0" parTransId="{6F44821A-AEAB-CB4B-8EB0-DFB9FFD1EF90}" sibTransId="{339B478D-FA3E-4945-81B6-E1801B859260}"/>
    <dgm:cxn modelId="{1585ABE1-5BD8-4D49-9E6F-F41781339040}" type="presOf" srcId="{53A7A9FF-8B56-564A-98C9-D09540A755A3}" destId="{1DE42374-0AA1-8547-9C16-9F229963C78E}" srcOrd="0" destOrd="0" presId="urn:microsoft.com/office/officeart/2005/8/layout/vList5"/>
    <dgm:cxn modelId="{A785A8E2-E5A3-D34E-8B89-D79CFF5424A4}" type="presOf" srcId="{E2BB2BEF-F05C-AD46-8CB6-C288D92593AA}" destId="{07255A42-44AA-744B-BC0B-0F7A56CE8E66}" srcOrd="0" destOrd="2" presId="urn:microsoft.com/office/officeart/2005/8/layout/vList5"/>
    <dgm:cxn modelId="{520DF1F6-AF9A-3242-ADD7-6A2CC8EDEF04}" srcId="{5D9EC1D8-EFFA-CA4C-9FC8-72387E0B0591}" destId="{E2BB2BEF-F05C-AD46-8CB6-C288D92593AA}" srcOrd="2" destOrd="0" parTransId="{838EB077-8A66-E54D-A64A-622E84DD55D2}" sibTransId="{BE43F215-A159-9C4D-890E-A332F1366EC2}"/>
    <dgm:cxn modelId="{1FBD34F9-93D3-AA43-A92C-64D88CC7E7A1}" type="presOf" srcId="{831984A0-D407-1946-B18C-61C5748E0843}" destId="{07255A42-44AA-744B-BC0B-0F7A56CE8E66}" srcOrd="0" destOrd="0" presId="urn:microsoft.com/office/officeart/2005/8/layout/vList5"/>
    <dgm:cxn modelId="{E0A4593B-0328-A14F-942F-4CCEF399C065}" type="presParOf" srcId="{F3147A6A-B992-B041-BFD5-DD085E74B353}" destId="{55E2C626-BAFE-A44E-9946-AA04D997BFEA}" srcOrd="0" destOrd="0" presId="urn:microsoft.com/office/officeart/2005/8/layout/vList5"/>
    <dgm:cxn modelId="{C9C511F7-EC1A-5842-BDC2-0BAC6407A615}" type="presParOf" srcId="{55E2C626-BAFE-A44E-9946-AA04D997BFEA}" destId="{28E43502-2C60-E340-BA5C-043F15D7A7B7}" srcOrd="0" destOrd="0" presId="urn:microsoft.com/office/officeart/2005/8/layout/vList5"/>
    <dgm:cxn modelId="{A0C7D99C-4654-3C4E-9435-FF22900B0FCE}" type="presParOf" srcId="{55E2C626-BAFE-A44E-9946-AA04D997BFEA}" destId="{1DE42374-0AA1-8547-9C16-9F229963C78E}" srcOrd="1" destOrd="0" presId="urn:microsoft.com/office/officeart/2005/8/layout/vList5"/>
    <dgm:cxn modelId="{093AFAA9-F3A7-DB44-9A7E-2077290CF33D}" type="presParOf" srcId="{F3147A6A-B992-B041-BFD5-DD085E74B353}" destId="{3455A278-9A4F-794C-BA86-F42E7867E989}" srcOrd="1" destOrd="0" presId="urn:microsoft.com/office/officeart/2005/8/layout/vList5"/>
    <dgm:cxn modelId="{DB1F3F8A-9AA6-234E-BB44-30B8E45B8FE1}" type="presParOf" srcId="{F3147A6A-B992-B041-BFD5-DD085E74B353}" destId="{CC691E36-CC54-C348-B8BA-82BB16110F55}" srcOrd="2" destOrd="0" presId="urn:microsoft.com/office/officeart/2005/8/layout/vList5"/>
    <dgm:cxn modelId="{8AF59C64-A590-2044-9092-16B7DE9EE9F7}" type="presParOf" srcId="{CC691E36-CC54-C348-B8BA-82BB16110F55}" destId="{F94BD846-AFF6-A541-A5FE-DB7B19FF3835}" srcOrd="0" destOrd="0" presId="urn:microsoft.com/office/officeart/2005/8/layout/vList5"/>
    <dgm:cxn modelId="{36C368A3-8DC7-674C-B576-0AA202A821A8}" type="presParOf" srcId="{CC691E36-CC54-C348-B8BA-82BB16110F55}" destId="{69DCBE66-865B-1442-869D-64DC50E0CC71}" srcOrd="1" destOrd="0" presId="urn:microsoft.com/office/officeart/2005/8/layout/vList5"/>
    <dgm:cxn modelId="{FF2F2AA2-E69A-6E43-ACA3-E51932C69E34}" type="presParOf" srcId="{F3147A6A-B992-B041-BFD5-DD085E74B353}" destId="{DC9FC568-EFDB-3240-BB42-1732E1067C6C}" srcOrd="3" destOrd="0" presId="urn:microsoft.com/office/officeart/2005/8/layout/vList5"/>
    <dgm:cxn modelId="{5A21984E-5119-3247-BBD4-56C06AB0A875}" type="presParOf" srcId="{F3147A6A-B992-B041-BFD5-DD085E74B353}" destId="{4A495287-BC80-F847-8811-8CB31A3CA88F}" srcOrd="4" destOrd="0" presId="urn:microsoft.com/office/officeart/2005/8/layout/vList5"/>
    <dgm:cxn modelId="{4C434B1E-2CC9-6842-9B72-9F2BEA19249F}" type="presParOf" srcId="{4A495287-BC80-F847-8811-8CB31A3CA88F}" destId="{9F3A1B54-9C55-B948-8518-3A18BD3ECDC4}" srcOrd="0" destOrd="0" presId="urn:microsoft.com/office/officeart/2005/8/layout/vList5"/>
    <dgm:cxn modelId="{5F5E7350-B11A-2240-9E10-98E239D7D3B5}" type="presParOf" srcId="{4A495287-BC80-F847-8811-8CB31A3CA88F}" destId="{07255A42-44AA-744B-BC0B-0F7A56CE8E66}"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E42374-0AA1-8547-9C16-9F229963C78E}">
      <dsp:nvSpPr>
        <dsp:cNvPr id="0" name=""/>
        <dsp:cNvSpPr/>
      </dsp:nvSpPr>
      <dsp:spPr>
        <a:xfrm rot="5400000">
          <a:off x="6394235" y="-2419041"/>
          <a:ext cx="1512745" cy="6729984"/>
        </a:xfrm>
        <a:prstGeom prst="round2SameRect">
          <a:avLst/>
        </a:prstGeom>
        <a:solidFill>
          <a:schemeClr val="accent1">
            <a:tint val="40000"/>
            <a:hueOff val="0"/>
            <a:satOff val="0"/>
            <a:lumOff val="0"/>
            <a:alpha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solidFill>
                <a:schemeClr val="bg1"/>
              </a:solidFill>
            </a:rPr>
            <a:t>The NCAA Division I men’s basketball tournament is a single-elimination tournament of 68 teams that compete in seven rounds for the national championship.</a:t>
          </a:r>
          <a:endParaRPr lang="en-US" sz="1800" kern="1200" dirty="0"/>
        </a:p>
      </dsp:txBody>
      <dsp:txXfrm rot="-5400000">
        <a:off x="3785616" y="263424"/>
        <a:ext cx="6656138" cy="1365053"/>
      </dsp:txXfrm>
    </dsp:sp>
    <dsp:sp modelId="{28E43502-2C60-E340-BA5C-043F15D7A7B7}">
      <dsp:nvSpPr>
        <dsp:cNvPr id="0" name=""/>
        <dsp:cNvSpPr/>
      </dsp:nvSpPr>
      <dsp:spPr>
        <a:xfrm>
          <a:off x="0" y="485"/>
          <a:ext cx="3785616" cy="189093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b="1" kern="1200" dirty="0">
              <a:solidFill>
                <a:schemeClr val="bg1"/>
              </a:solidFill>
            </a:rPr>
            <a:t>BACKGROUND</a:t>
          </a:r>
          <a:endParaRPr lang="en-US" sz="4000" b="1" kern="1200" dirty="0"/>
        </a:p>
      </dsp:txBody>
      <dsp:txXfrm>
        <a:off x="92308" y="92793"/>
        <a:ext cx="3601000" cy="1706315"/>
      </dsp:txXfrm>
    </dsp:sp>
    <dsp:sp modelId="{69DCBE66-865B-1442-869D-64DC50E0CC71}">
      <dsp:nvSpPr>
        <dsp:cNvPr id="0" name=""/>
        <dsp:cNvSpPr/>
      </dsp:nvSpPr>
      <dsp:spPr>
        <a:xfrm rot="5400000">
          <a:off x="6150644" y="-382761"/>
          <a:ext cx="1985961" cy="6723411"/>
        </a:xfrm>
        <a:prstGeom prst="round2SameRect">
          <a:avLst/>
        </a:prstGeom>
        <a:solidFill>
          <a:schemeClr val="accent1">
            <a:tint val="40000"/>
            <a:hueOff val="0"/>
            <a:satOff val="0"/>
            <a:lumOff val="0"/>
            <a:alpha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solidFill>
                <a:schemeClr val="bg1"/>
              </a:solidFill>
            </a:rPr>
            <a:t>The current system involves a lot of strange metrics and some amount of arbitrary decisions by a committee and too many metrics which becomes over complicated </a:t>
          </a:r>
          <a:endParaRPr lang="en-US" sz="1800" kern="1200" dirty="0"/>
        </a:p>
        <a:p>
          <a:pPr marL="171450" lvl="1" indent="-171450" algn="l" defTabSz="800100">
            <a:lnSpc>
              <a:spcPct val="90000"/>
            </a:lnSpc>
            <a:spcBef>
              <a:spcPct val="0"/>
            </a:spcBef>
            <a:spcAft>
              <a:spcPct val="15000"/>
            </a:spcAft>
            <a:buChar char="•"/>
          </a:pPr>
          <a:r>
            <a:rPr lang="en-US" sz="1800" kern="1200" dirty="0">
              <a:solidFill>
                <a:schemeClr val="bg1"/>
              </a:solidFill>
            </a:rPr>
            <a:t>Additionally, the way conferences are set up in college sports, most of the best teams play together in groups. This means that different teams from different conferences will have drastically different levels of competition.</a:t>
          </a:r>
          <a:endParaRPr lang="en-US" sz="1800" kern="1200" dirty="0"/>
        </a:p>
      </dsp:txBody>
      <dsp:txXfrm rot="-5400000">
        <a:off x="3781920" y="2082910"/>
        <a:ext cx="6626464" cy="1792067"/>
      </dsp:txXfrm>
    </dsp:sp>
    <dsp:sp modelId="{F94BD846-AFF6-A541-A5FE-DB7B19FF3835}">
      <dsp:nvSpPr>
        <dsp:cNvPr id="0" name=""/>
        <dsp:cNvSpPr/>
      </dsp:nvSpPr>
      <dsp:spPr>
        <a:xfrm>
          <a:off x="0" y="2033478"/>
          <a:ext cx="3781919" cy="189093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b="1" kern="1200" dirty="0">
              <a:solidFill>
                <a:schemeClr val="bg1"/>
              </a:solidFill>
            </a:rPr>
            <a:t>PROBLEM</a:t>
          </a:r>
          <a:endParaRPr lang="en-US" sz="4000" b="1" kern="1200" dirty="0"/>
        </a:p>
      </dsp:txBody>
      <dsp:txXfrm>
        <a:off x="92308" y="2125786"/>
        <a:ext cx="3597303" cy="1706315"/>
      </dsp:txXfrm>
    </dsp:sp>
    <dsp:sp modelId="{07255A42-44AA-744B-BC0B-0F7A56CE8E66}">
      <dsp:nvSpPr>
        <dsp:cNvPr id="0" name=""/>
        <dsp:cNvSpPr/>
      </dsp:nvSpPr>
      <dsp:spPr>
        <a:xfrm rot="5400000">
          <a:off x="6394235" y="1590655"/>
          <a:ext cx="1512745" cy="6729984"/>
        </a:xfrm>
        <a:prstGeom prst="round2SameRect">
          <a:avLst/>
        </a:prstGeom>
        <a:solidFill>
          <a:schemeClr val="accent1">
            <a:tint val="40000"/>
            <a:hueOff val="0"/>
            <a:satOff val="0"/>
            <a:lumOff val="0"/>
            <a:alpha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solidFill>
                <a:schemeClr val="bg1"/>
              </a:solidFill>
            </a:rPr>
            <a:t>To solve this problem, I would be using Networks and PageRank algorithm.</a:t>
          </a:r>
        </a:p>
        <a:p>
          <a:pPr marL="171450" lvl="1" indent="-171450" algn="l" defTabSz="800100">
            <a:lnSpc>
              <a:spcPct val="90000"/>
            </a:lnSpc>
            <a:spcBef>
              <a:spcPct val="0"/>
            </a:spcBef>
            <a:spcAft>
              <a:spcPct val="15000"/>
            </a:spcAft>
            <a:buChar char="•"/>
          </a:pPr>
          <a:r>
            <a:rPr lang="en-US" sz="1800" kern="1200" dirty="0">
              <a:solidFill>
                <a:schemeClr val="bg1"/>
              </a:solidFill>
            </a:rPr>
            <a:t>I would also use some common metrics.</a:t>
          </a:r>
        </a:p>
        <a:p>
          <a:pPr marL="171450" lvl="1" indent="-171450" algn="l" defTabSz="800100">
            <a:lnSpc>
              <a:spcPct val="90000"/>
            </a:lnSpc>
            <a:spcBef>
              <a:spcPct val="0"/>
            </a:spcBef>
            <a:spcAft>
              <a:spcPct val="15000"/>
            </a:spcAft>
            <a:buChar char="•"/>
          </a:pPr>
          <a:r>
            <a:rPr lang="en-US" sz="1800" kern="1200" dirty="0">
              <a:solidFill>
                <a:schemeClr val="bg1"/>
              </a:solidFill>
            </a:rPr>
            <a:t>This solution is based on a paper by James Kenner.</a:t>
          </a:r>
        </a:p>
      </dsp:txBody>
      <dsp:txXfrm rot="-5400000">
        <a:off x="3785616" y="4273120"/>
        <a:ext cx="6656138" cy="1365053"/>
      </dsp:txXfrm>
    </dsp:sp>
    <dsp:sp modelId="{9F3A1B54-9C55-B948-8518-3A18BD3ECDC4}">
      <dsp:nvSpPr>
        <dsp:cNvPr id="0" name=""/>
        <dsp:cNvSpPr/>
      </dsp:nvSpPr>
      <dsp:spPr>
        <a:xfrm>
          <a:off x="0" y="4066471"/>
          <a:ext cx="3785616" cy="1890931"/>
        </a:xfrm>
        <a:prstGeom prst="round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US" sz="4000" b="1" kern="1200" dirty="0"/>
            <a:t>SOLUTION</a:t>
          </a:r>
        </a:p>
      </dsp:txBody>
      <dsp:txXfrm>
        <a:off x="92308" y="4158779"/>
        <a:ext cx="3601000" cy="170631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017977-1C75-CA44-B986-C3994C8BCFCB}" type="datetimeFigureOut">
              <a:rPr lang="en-US" smtClean="0"/>
              <a:t>5/6/20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980613-5D6B-3644-97D6-DF7E8EA9C239}" type="slidenum">
              <a:rPr lang="en-US" smtClean="0"/>
              <a:t>‹#›</a:t>
            </a:fld>
            <a:endParaRPr lang="en-US"/>
          </a:p>
        </p:txBody>
      </p:sp>
    </p:spTree>
    <p:extLst>
      <p:ext uri="{BB962C8B-B14F-4D97-AF65-F5344CB8AC3E}">
        <p14:creationId xmlns:p14="http://schemas.microsoft.com/office/powerpoint/2010/main" val="4061826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pubs.siam.org/doi/abs/10.1137/1035004"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https://epubs.siam.org/doi/abs/10.1137/1035004</a:t>
            </a:r>
            <a:r>
              <a:rPr lang="en-US" dirty="0"/>
              <a:t> – Link to research paper.</a:t>
            </a:r>
          </a:p>
        </p:txBody>
      </p:sp>
      <p:sp>
        <p:nvSpPr>
          <p:cNvPr id="4" name="Slide Number Placeholder 3"/>
          <p:cNvSpPr>
            <a:spLocks noGrp="1"/>
          </p:cNvSpPr>
          <p:nvPr>
            <p:ph type="sldNum" sz="quarter" idx="5"/>
          </p:nvPr>
        </p:nvSpPr>
        <p:spPr/>
        <p:txBody>
          <a:bodyPr/>
          <a:lstStyle/>
          <a:p>
            <a:fld id="{FD980613-5D6B-3644-97D6-DF7E8EA9C239}" type="slidenum">
              <a:rPr lang="en-US" smtClean="0"/>
              <a:t>2</a:t>
            </a:fld>
            <a:endParaRPr lang="en-US"/>
          </a:p>
        </p:txBody>
      </p:sp>
    </p:spTree>
    <p:extLst>
      <p:ext uri="{BB962C8B-B14F-4D97-AF65-F5344CB8AC3E}">
        <p14:creationId xmlns:p14="http://schemas.microsoft.com/office/powerpoint/2010/main" val="46946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4BEF9-B467-7045-A67F-0BC00B412E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196234-2DBE-9D4D-A1F1-CE7E4E45F0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EBE55D-265A-BF4F-9D6D-913A3B17534D}"/>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6A9FFC20-721C-7445-B941-68079937B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22A5B8-43E4-F547-B01F-3061D2C8160D}"/>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1903672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A90DB-01C0-D146-A802-03086968C4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6695EB-AA6C-9244-927C-BEEB1D9EAE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0EAD2-F62E-9E44-B38B-4AA1087D80F3}"/>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AE38E5D9-FC1D-FD4A-A573-EC79CE2A5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6CE44D-1EB3-414F-A61E-6EB50F26CFAF}"/>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482904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08AF73-D295-4E42-AB34-7BA07346B0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A3CE37-330C-D243-A47E-5B010E7C1E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CA797A-DB6E-E04E-B1F2-91A4951594AA}"/>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A9917560-FD1F-4E4E-97C3-9157127C48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C3B110-2B0E-5541-BF01-881F7FAB68A9}"/>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2792461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85851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45DE4-EEC7-F14F-A432-7E172319E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FB898A-77A0-3643-BB36-B3D2A42D14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8134EE-3692-5A4B-9598-ACEA28BB5128}"/>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9A85AEAB-8A05-6B48-86AC-5551F39A3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2970FD-1FF3-E541-9DAE-1A86AB08DAEA}"/>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2727274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BD927-DD6F-5647-BB10-9C4AB8F0AA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561837-EF35-C149-B693-7F9D0A78A5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1CDE92-4E87-B240-A6B4-BCB6C1D6CBA3}"/>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4F9792BF-D17A-D242-B7CF-FBD628D0E4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B59D8-47D3-374A-85F6-A2BB2D77CF17}"/>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1948284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DE532-F80A-254F-BECE-BB8387473B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D624FC-7A56-F544-A94A-F2BC3F5861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407A0BF-A264-C84A-ACE7-114010629A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964ABC-451C-5D4F-B55F-3EC9D46B0B81}"/>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6" name="Footer Placeholder 5">
            <a:extLst>
              <a:ext uri="{FF2B5EF4-FFF2-40B4-BE49-F238E27FC236}">
                <a16:creationId xmlns:a16="http://schemas.microsoft.com/office/drawing/2014/main" id="{0F8A2232-162F-264F-B297-5D200EAB2F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AAADC1-EF59-5C42-AFFE-30482D09DDD4}"/>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1240642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1ABEC-D344-1F49-80F1-0363297B21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9DFABF-5316-BF40-89A0-D967E12C3A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0BFBCF-8617-304A-B8DF-9AC4FEEF06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AA625-42DD-D547-BDB4-ED4AACF733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746DFF-8EFC-B240-9D75-A96039F8D8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662AE4-47DB-9E41-8720-7639EFD06167}"/>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8" name="Footer Placeholder 7">
            <a:extLst>
              <a:ext uri="{FF2B5EF4-FFF2-40B4-BE49-F238E27FC236}">
                <a16:creationId xmlns:a16="http://schemas.microsoft.com/office/drawing/2014/main" id="{95E5C4B2-5556-DC4E-BCA9-62444F12B44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C795B-68C9-DA4E-A1C4-2495254C717F}"/>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321266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C2AC5-E5C3-5245-9AE0-4177971E5B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D8AB0E-93B3-2A4D-AF3E-54462DA1CB25}"/>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4" name="Footer Placeholder 3">
            <a:extLst>
              <a:ext uri="{FF2B5EF4-FFF2-40B4-BE49-F238E27FC236}">
                <a16:creationId xmlns:a16="http://schemas.microsoft.com/office/drawing/2014/main" id="{51ADD4E8-0EBA-0D47-95C2-BFF97E6AB6E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69906B-8933-274B-92CA-ACBABE514802}"/>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570964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ADDF1F-3B28-0745-A2BC-1BCF38169614}"/>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3" name="Footer Placeholder 2">
            <a:extLst>
              <a:ext uri="{FF2B5EF4-FFF2-40B4-BE49-F238E27FC236}">
                <a16:creationId xmlns:a16="http://schemas.microsoft.com/office/drawing/2014/main" id="{CB8FED44-255C-954E-8A94-B6E27315E2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3F665C-24EF-F647-AA09-01CA31EAFDE6}"/>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763149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988B3-E381-B94F-A0FA-7EDBF98C1C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1634AE-DE9A-FA47-B212-D3FD70CB6F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EFE095-D9AE-F44D-9CDF-D79E71ED0C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7B377-34DA-9349-8D50-D2014A6E9C1D}"/>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6" name="Footer Placeholder 5">
            <a:extLst>
              <a:ext uri="{FF2B5EF4-FFF2-40B4-BE49-F238E27FC236}">
                <a16:creationId xmlns:a16="http://schemas.microsoft.com/office/drawing/2014/main" id="{49DF4F77-63E2-4949-B36C-4ABE8F62D6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F313-0D8A-1F4A-8D76-4500D73EF75B}"/>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1251428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111C2-81E0-724F-930D-8E53056DDD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C3ADB0E-AA75-654F-8679-E6EF740E5E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E8ED1E-4E31-1541-9080-F933330F9B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AA8D09-160B-F94A-93B3-B38D2D88B932}"/>
              </a:ext>
            </a:extLst>
          </p:cNvPr>
          <p:cNvSpPr>
            <a:spLocks noGrp="1"/>
          </p:cNvSpPr>
          <p:nvPr>
            <p:ph type="dt" sz="half" idx="10"/>
          </p:nvPr>
        </p:nvSpPr>
        <p:spPr/>
        <p:txBody>
          <a:bodyPr/>
          <a:lstStyle/>
          <a:p>
            <a:fld id="{03777E0E-8BA9-9441-94A4-686C4CBFFDC0}" type="datetimeFigureOut">
              <a:rPr lang="en-US" smtClean="0"/>
              <a:t>5/6/20</a:t>
            </a:fld>
            <a:endParaRPr lang="en-US"/>
          </a:p>
        </p:txBody>
      </p:sp>
      <p:sp>
        <p:nvSpPr>
          <p:cNvPr id="6" name="Footer Placeholder 5">
            <a:extLst>
              <a:ext uri="{FF2B5EF4-FFF2-40B4-BE49-F238E27FC236}">
                <a16:creationId xmlns:a16="http://schemas.microsoft.com/office/drawing/2014/main" id="{9084CDC9-4136-2A40-BBE1-EF7EDF06B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9CB65D-7574-EA45-BAA1-A221054C076F}"/>
              </a:ext>
            </a:extLst>
          </p:cNvPr>
          <p:cNvSpPr>
            <a:spLocks noGrp="1"/>
          </p:cNvSpPr>
          <p:nvPr>
            <p:ph type="sldNum" sz="quarter" idx="12"/>
          </p:nvPr>
        </p:nvSpPr>
        <p:spPr/>
        <p:txBody>
          <a:bodyPr/>
          <a:lstStyle/>
          <a:p>
            <a:fld id="{8051F310-DE4D-0044-8BC1-CCBEB71D5F33}" type="slidenum">
              <a:rPr lang="en-US" smtClean="0"/>
              <a:t>‹#›</a:t>
            </a:fld>
            <a:endParaRPr lang="en-US"/>
          </a:p>
        </p:txBody>
      </p:sp>
    </p:spTree>
    <p:extLst>
      <p:ext uri="{BB962C8B-B14F-4D97-AF65-F5344CB8AC3E}">
        <p14:creationId xmlns:p14="http://schemas.microsoft.com/office/powerpoint/2010/main" val="1022864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b="-1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79671B-5847-BC4E-8EC0-B1F906BCB5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258952-EDDD-4545-9EA0-0BADBBD6A7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413DC4-9A9B-684A-A532-4212C0C1CA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777E0E-8BA9-9441-94A4-686C4CBFFDC0}" type="datetimeFigureOut">
              <a:rPr lang="en-US" smtClean="0"/>
              <a:t>5/6/20</a:t>
            </a:fld>
            <a:endParaRPr lang="en-US"/>
          </a:p>
        </p:txBody>
      </p:sp>
      <p:sp>
        <p:nvSpPr>
          <p:cNvPr id="5" name="Footer Placeholder 4">
            <a:extLst>
              <a:ext uri="{FF2B5EF4-FFF2-40B4-BE49-F238E27FC236}">
                <a16:creationId xmlns:a16="http://schemas.microsoft.com/office/drawing/2014/main" id="{E52FF5C9-CF46-C143-B690-B3D97F40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482D54-727B-A444-A540-46CB5BA8D4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51F310-DE4D-0044-8BC1-CCBEB71D5F33}" type="slidenum">
              <a:rPr lang="en-US" smtClean="0"/>
              <a:t>‹#›</a:t>
            </a:fld>
            <a:endParaRPr lang="en-US"/>
          </a:p>
        </p:txBody>
      </p:sp>
    </p:spTree>
    <p:extLst>
      <p:ext uri="{BB962C8B-B14F-4D97-AF65-F5344CB8AC3E}">
        <p14:creationId xmlns:p14="http://schemas.microsoft.com/office/powerpoint/2010/main" val="714370061"/>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https://www.espn.com/mens-college-basketball/standings"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2991003-2FE0-5F48-A7B3-8648D24B23D3}"/>
              </a:ext>
            </a:extLst>
          </p:cNvPr>
          <p:cNvSpPr>
            <a:spLocks noGrp="1"/>
          </p:cNvSpPr>
          <p:nvPr/>
        </p:nvSpPr>
        <p:spPr>
          <a:xfrm>
            <a:off x="612027" y="528482"/>
            <a:ext cx="9144000" cy="290051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2"/>
                </a:solidFill>
              </a:rPr>
              <a:t>Ranking NCAA Football Teams</a:t>
            </a:r>
            <a:br>
              <a:rPr lang="en-US" b="1" dirty="0">
                <a:solidFill>
                  <a:schemeClr val="accent2"/>
                </a:solidFill>
              </a:rPr>
            </a:br>
            <a:r>
              <a:rPr lang="en-US" b="1" dirty="0">
                <a:solidFill>
                  <a:schemeClr val="accent2"/>
                </a:solidFill>
              </a:rPr>
              <a:t>Using Networks</a:t>
            </a:r>
          </a:p>
        </p:txBody>
      </p:sp>
      <p:sp>
        <p:nvSpPr>
          <p:cNvPr id="6" name="Subtitle 2">
            <a:extLst>
              <a:ext uri="{FF2B5EF4-FFF2-40B4-BE49-F238E27FC236}">
                <a16:creationId xmlns:a16="http://schemas.microsoft.com/office/drawing/2014/main" id="{0B8C8F28-82BF-F144-ABD3-5BEF36475567}"/>
              </a:ext>
            </a:extLst>
          </p:cNvPr>
          <p:cNvSpPr txBox="1">
            <a:spLocks/>
          </p:cNvSpPr>
          <p:nvPr/>
        </p:nvSpPr>
        <p:spPr>
          <a:xfrm>
            <a:off x="1887255" y="3593693"/>
            <a:ext cx="9144000" cy="109839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FFFFFF"/>
              </a:solidFill>
            </a:endParaRPr>
          </a:p>
          <a:p>
            <a:pPr marL="0" indent="0" algn="ctr">
              <a:buNone/>
            </a:pPr>
            <a:r>
              <a:rPr lang="en-US" b="1" dirty="0">
                <a:solidFill>
                  <a:srgbClr val="FFFFFF"/>
                </a:solidFill>
              </a:rPr>
              <a:t>Swetha Kallam </a:t>
            </a:r>
          </a:p>
          <a:p>
            <a:endParaRPr lang="en-US" dirty="0">
              <a:solidFill>
                <a:srgbClr val="FFFFFF"/>
              </a:solidFill>
            </a:endParaRPr>
          </a:p>
        </p:txBody>
      </p:sp>
    </p:spTree>
    <p:extLst>
      <p:ext uri="{BB962C8B-B14F-4D97-AF65-F5344CB8AC3E}">
        <p14:creationId xmlns:p14="http://schemas.microsoft.com/office/powerpoint/2010/main" val="405198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3C59E-316D-CF43-B0D1-3A8F8134E22A}"/>
              </a:ext>
            </a:extLst>
          </p:cNvPr>
          <p:cNvSpPr>
            <a:spLocks noGrp="1"/>
          </p:cNvSpPr>
          <p:nvPr>
            <p:ph type="title"/>
          </p:nvPr>
        </p:nvSpPr>
        <p:spPr/>
        <p:txBody>
          <a:bodyPr/>
          <a:lstStyle/>
          <a:p>
            <a:r>
              <a:rPr lang="en-US" b="1" dirty="0">
                <a:solidFill>
                  <a:schemeClr val="accent2"/>
                </a:solidFill>
              </a:rPr>
              <a:t>Outputs</a:t>
            </a:r>
          </a:p>
        </p:txBody>
      </p:sp>
      <p:pic>
        <p:nvPicPr>
          <p:cNvPr id="5" name="Content Placeholder 4" descr="A picture containing sitting, air, small, stone&#10;&#10;Description automatically generated">
            <a:extLst>
              <a:ext uri="{FF2B5EF4-FFF2-40B4-BE49-F238E27FC236}">
                <a16:creationId xmlns:a16="http://schemas.microsoft.com/office/drawing/2014/main" id="{6C126023-E994-0944-95C1-DFF2F9BB2CC1}"/>
              </a:ext>
            </a:extLst>
          </p:cNvPr>
          <p:cNvPicPr>
            <a:picLocks noGrp="1" noChangeAspect="1"/>
          </p:cNvPicPr>
          <p:nvPr>
            <p:ph idx="1"/>
          </p:nvPr>
        </p:nvPicPr>
        <p:blipFill>
          <a:blip r:embed="rId3"/>
          <a:stretch>
            <a:fillRect/>
          </a:stretch>
        </p:blipFill>
        <p:spPr>
          <a:xfrm>
            <a:off x="280293" y="1690688"/>
            <a:ext cx="7494724" cy="4351338"/>
          </a:xfrm>
        </p:spPr>
      </p:pic>
      <p:pic>
        <p:nvPicPr>
          <p:cNvPr id="7" name="Picture 6" descr="A screenshot of a cell phone&#10;&#10;Description automatically generated">
            <a:extLst>
              <a:ext uri="{FF2B5EF4-FFF2-40B4-BE49-F238E27FC236}">
                <a16:creationId xmlns:a16="http://schemas.microsoft.com/office/drawing/2014/main" id="{785D44D1-9373-C847-96D5-FB723816DFB4}"/>
              </a:ext>
            </a:extLst>
          </p:cNvPr>
          <p:cNvPicPr>
            <a:picLocks noChangeAspect="1"/>
          </p:cNvPicPr>
          <p:nvPr/>
        </p:nvPicPr>
        <p:blipFill>
          <a:blip r:embed="rId4"/>
          <a:stretch>
            <a:fillRect/>
          </a:stretch>
        </p:blipFill>
        <p:spPr>
          <a:xfrm>
            <a:off x="8174625" y="1942307"/>
            <a:ext cx="3466230" cy="3848100"/>
          </a:xfrm>
          <a:prstGeom prst="rect">
            <a:avLst/>
          </a:prstGeom>
        </p:spPr>
      </p:pic>
    </p:spTree>
    <p:extLst>
      <p:ext uri="{BB962C8B-B14F-4D97-AF65-F5344CB8AC3E}">
        <p14:creationId xmlns:p14="http://schemas.microsoft.com/office/powerpoint/2010/main" val="2415917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57865-86E7-0742-A454-4FC4412C27E7}"/>
              </a:ext>
            </a:extLst>
          </p:cNvPr>
          <p:cNvSpPr>
            <a:spLocks noGrp="1"/>
          </p:cNvSpPr>
          <p:nvPr>
            <p:ph type="title"/>
          </p:nvPr>
        </p:nvSpPr>
        <p:spPr/>
        <p:txBody>
          <a:bodyPr/>
          <a:lstStyle/>
          <a:p>
            <a:r>
              <a:rPr lang="en-US" b="1" dirty="0">
                <a:solidFill>
                  <a:schemeClr val="accent2"/>
                </a:solidFill>
              </a:rPr>
              <a:t>Other Metrics </a:t>
            </a:r>
          </a:p>
        </p:txBody>
      </p:sp>
      <p:sp>
        <p:nvSpPr>
          <p:cNvPr id="3" name="Content Placeholder 2">
            <a:extLst>
              <a:ext uri="{FF2B5EF4-FFF2-40B4-BE49-F238E27FC236}">
                <a16:creationId xmlns:a16="http://schemas.microsoft.com/office/drawing/2014/main" id="{D5EE9665-07C2-1343-8FFD-BDE1B9242F01}"/>
              </a:ext>
            </a:extLst>
          </p:cNvPr>
          <p:cNvSpPr>
            <a:spLocks noGrp="1"/>
          </p:cNvSpPr>
          <p:nvPr>
            <p:ph idx="1"/>
          </p:nvPr>
        </p:nvSpPr>
        <p:spPr>
          <a:ln>
            <a:solidFill>
              <a:schemeClr val="accent2">
                <a:alpha val="26000"/>
              </a:schemeClr>
            </a:solidFill>
          </a:ln>
        </p:spPr>
        <p:txBody>
          <a:bodyPr/>
          <a:lstStyle/>
          <a:p>
            <a:r>
              <a:rPr lang="en-US" b="1" dirty="0">
                <a:solidFill>
                  <a:schemeClr val="bg1"/>
                </a:solidFill>
              </a:rPr>
              <a:t>win/lose margin </a:t>
            </a:r>
            <a:r>
              <a:rPr lang="en-US" dirty="0">
                <a:solidFill>
                  <a:schemeClr val="bg1"/>
                </a:solidFill>
              </a:rPr>
              <a:t>: When a team wins with a higher margin should matter much that with lower margin. It is calculated using</a:t>
            </a:r>
          </a:p>
          <a:p>
            <a:pPr marL="0" indent="0">
              <a:buNone/>
            </a:pPr>
            <a:r>
              <a:rPr lang="en-US" dirty="0">
                <a:solidFill>
                  <a:schemeClr val="bg1"/>
                </a:solidFill>
              </a:rPr>
              <a:t>	win/lose margin =  homescore/(homescore + awayscore)</a:t>
            </a:r>
          </a:p>
          <a:p>
            <a:pPr marL="0" indent="0">
              <a:buNone/>
            </a:pPr>
            <a:endParaRPr lang="en-US" dirty="0">
              <a:solidFill>
                <a:schemeClr val="bg1"/>
              </a:solidFill>
            </a:endParaRPr>
          </a:p>
          <a:p>
            <a:r>
              <a:rPr lang="en-US" b="1" dirty="0">
                <a:solidFill>
                  <a:schemeClr val="bg1"/>
                </a:solidFill>
              </a:rPr>
              <a:t>win rate : </a:t>
            </a:r>
            <a:r>
              <a:rPr lang="en-US" dirty="0">
                <a:solidFill>
                  <a:schemeClr val="bg1"/>
                </a:solidFill>
              </a:rPr>
              <a:t>Win rate would determine how the team performed throughout the season. It was simple calculation:                   </a:t>
            </a:r>
          </a:p>
          <a:p>
            <a:pPr marL="0" indent="0">
              <a:buNone/>
            </a:pPr>
            <a:r>
              <a:rPr lang="en-US" dirty="0">
                <a:solidFill>
                  <a:schemeClr val="bg1"/>
                </a:solidFill>
              </a:rPr>
              <a:t>		win rate = total wins/ total games played</a:t>
            </a:r>
            <a:endParaRPr lang="en-US" b="1" dirty="0">
              <a:solidFill>
                <a:schemeClr val="bg1"/>
              </a:solidFill>
            </a:endParaRPr>
          </a:p>
          <a:p>
            <a:endParaRPr lang="en-US" dirty="0"/>
          </a:p>
        </p:txBody>
      </p:sp>
      <p:sp>
        <p:nvSpPr>
          <p:cNvPr id="5" name="Rectangle 4">
            <a:extLst>
              <a:ext uri="{FF2B5EF4-FFF2-40B4-BE49-F238E27FC236}">
                <a16:creationId xmlns:a16="http://schemas.microsoft.com/office/drawing/2014/main" id="{86CDAC86-2849-DD4D-9C47-3DECF3F3D56C}"/>
              </a:ext>
            </a:extLst>
          </p:cNvPr>
          <p:cNvSpPr/>
          <p:nvPr/>
        </p:nvSpPr>
        <p:spPr>
          <a:xfrm>
            <a:off x="1685926" y="2700338"/>
            <a:ext cx="8343900" cy="542925"/>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1EA1644-6D18-1142-85F9-DD96F31D1A2D}"/>
              </a:ext>
            </a:extLst>
          </p:cNvPr>
          <p:cNvSpPr/>
          <p:nvPr/>
        </p:nvSpPr>
        <p:spPr>
          <a:xfrm>
            <a:off x="2728913" y="4657725"/>
            <a:ext cx="5972175" cy="485775"/>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620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E309B-BDF3-7741-810C-5F5E4D6DE7D5}"/>
              </a:ext>
            </a:extLst>
          </p:cNvPr>
          <p:cNvSpPr>
            <a:spLocks noGrp="1"/>
          </p:cNvSpPr>
          <p:nvPr>
            <p:ph type="title"/>
          </p:nvPr>
        </p:nvSpPr>
        <p:spPr>
          <a:xfrm>
            <a:off x="575154" y="237157"/>
            <a:ext cx="10515600" cy="840582"/>
          </a:xfrm>
        </p:spPr>
        <p:txBody>
          <a:bodyPr/>
          <a:lstStyle/>
          <a:p>
            <a:r>
              <a:rPr lang="en-US" b="1" dirty="0">
                <a:solidFill>
                  <a:schemeClr val="accent2"/>
                </a:solidFill>
              </a:rPr>
              <a:t>Final Rankings </a:t>
            </a:r>
          </a:p>
        </p:txBody>
      </p:sp>
      <p:pic>
        <p:nvPicPr>
          <p:cNvPr id="8" name="Content Placeholder 7" descr="A screenshot of a cell phone&#10;&#10;Description automatically generated">
            <a:extLst>
              <a:ext uri="{FF2B5EF4-FFF2-40B4-BE49-F238E27FC236}">
                <a16:creationId xmlns:a16="http://schemas.microsoft.com/office/drawing/2014/main" id="{B5DF75A3-5684-9948-BE99-D47561D9979D}"/>
              </a:ext>
            </a:extLst>
          </p:cNvPr>
          <p:cNvPicPr>
            <a:picLocks noGrp="1" noChangeAspect="1"/>
          </p:cNvPicPr>
          <p:nvPr>
            <p:ph idx="1"/>
          </p:nvPr>
        </p:nvPicPr>
        <p:blipFill>
          <a:blip r:embed="rId2"/>
          <a:stretch>
            <a:fillRect/>
          </a:stretch>
        </p:blipFill>
        <p:spPr>
          <a:xfrm>
            <a:off x="286360" y="1415115"/>
            <a:ext cx="5130800" cy="4279900"/>
          </a:xfrm>
        </p:spPr>
      </p:pic>
      <p:pic>
        <p:nvPicPr>
          <p:cNvPr id="10" name="Picture 9" descr="A screenshot of a cell phone&#10;&#10;Description automatically generated">
            <a:extLst>
              <a:ext uri="{FF2B5EF4-FFF2-40B4-BE49-F238E27FC236}">
                <a16:creationId xmlns:a16="http://schemas.microsoft.com/office/drawing/2014/main" id="{B34FC509-72BD-3C41-B9A6-47DDFF89425D}"/>
              </a:ext>
            </a:extLst>
          </p:cNvPr>
          <p:cNvPicPr>
            <a:picLocks noChangeAspect="1"/>
          </p:cNvPicPr>
          <p:nvPr/>
        </p:nvPicPr>
        <p:blipFill>
          <a:blip r:embed="rId3"/>
          <a:stretch>
            <a:fillRect/>
          </a:stretch>
        </p:blipFill>
        <p:spPr>
          <a:xfrm>
            <a:off x="7424629" y="1592915"/>
            <a:ext cx="3530600" cy="3924300"/>
          </a:xfrm>
          <a:prstGeom prst="rect">
            <a:avLst/>
          </a:prstGeom>
        </p:spPr>
      </p:pic>
      <p:sp>
        <p:nvSpPr>
          <p:cNvPr id="11" name="Right Arrow 10">
            <a:extLst>
              <a:ext uri="{FF2B5EF4-FFF2-40B4-BE49-F238E27FC236}">
                <a16:creationId xmlns:a16="http://schemas.microsoft.com/office/drawing/2014/main" id="{8DCBCC5B-8F74-4542-928B-DA803E4B7E4D}"/>
              </a:ext>
            </a:extLst>
          </p:cNvPr>
          <p:cNvSpPr/>
          <p:nvPr/>
        </p:nvSpPr>
        <p:spPr>
          <a:xfrm>
            <a:off x="5976220" y="3117482"/>
            <a:ext cx="889348" cy="237994"/>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TextBox 11">
            <a:extLst>
              <a:ext uri="{FF2B5EF4-FFF2-40B4-BE49-F238E27FC236}">
                <a16:creationId xmlns:a16="http://schemas.microsoft.com/office/drawing/2014/main" id="{064FA168-3A7A-7648-B3AC-CE47D6F56685}"/>
              </a:ext>
            </a:extLst>
          </p:cNvPr>
          <p:cNvSpPr txBox="1"/>
          <p:nvPr/>
        </p:nvSpPr>
        <p:spPr>
          <a:xfrm>
            <a:off x="5233936" y="3573855"/>
            <a:ext cx="2373917" cy="646331"/>
          </a:xfrm>
          <a:prstGeom prst="rect">
            <a:avLst/>
          </a:prstGeom>
          <a:noFill/>
        </p:spPr>
        <p:txBody>
          <a:bodyPr wrap="square" rtlCol="0">
            <a:spAutoFit/>
          </a:bodyPr>
          <a:lstStyle/>
          <a:p>
            <a:pPr algn="ctr"/>
            <a:r>
              <a:rPr lang="en-US" dirty="0">
                <a:solidFill>
                  <a:schemeClr val="bg1"/>
                </a:solidFill>
              </a:rPr>
              <a:t>Averaging all three metrics </a:t>
            </a:r>
          </a:p>
        </p:txBody>
      </p:sp>
    </p:spTree>
    <p:extLst>
      <p:ext uri="{BB962C8B-B14F-4D97-AF65-F5344CB8AC3E}">
        <p14:creationId xmlns:p14="http://schemas.microsoft.com/office/powerpoint/2010/main" val="2040884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FB2A-AEB5-814B-AF55-FE04F6F71CA1}"/>
              </a:ext>
            </a:extLst>
          </p:cNvPr>
          <p:cNvSpPr>
            <a:spLocks noGrp="1"/>
          </p:cNvSpPr>
          <p:nvPr>
            <p:ph type="title"/>
          </p:nvPr>
        </p:nvSpPr>
        <p:spPr/>
        <p:txBody>
          <a:bodyPr/>
          <a:lstStyle/>
          <a:p>
            <a:r>
              <a:rPr lang="en-US" b="1" dirty="0">
                <a:solidFill>
                  <a:schemeClr val="accent2"/>
                </a:solidFill>
              </a:rPr>
              <a:t>Conclusion</a:t>
            </a:r>
          </a:p>
        </p:txBody>
      </p:sp>
      <p:sp>
        <p:nvSpPr>
          <p:cNvPr id="3" name="Content Placeholder 2">
            <a:extLst>
              <a:ext uri="{FF2B5EF4-FFF2-40B4-BE49-F238E27FC236}">
                <a16:creationId xmlns:a16="http://schemas.microsoft.com/office/drawing/2014/main" id="{A10DB17C-6515-FF4E-B25F-FAB15E6CED74}"/>
              </a:ext>
            </a:extLst>
          </p:cNvPr>
          <p:cNvSpPr>
            <a:spLocks noGrp="1"/>
          </p:cNvSpPr>
          <p:nvPr>
            <p:ph idx="1"/>
          </p:nvPr>
        </p:nvSpPr>
        <p:spPr/>
        <p:txBody>
          <a:bodyPr/>
          <a:lstStyle/>
          <a:p>
            <a:r>
              <a:rPr lang="en-US" dirty="0">
                <a:solidFill>
                  <a:schemeClr val="bg1"/>
                </a:solidFill>
              </a:rPr>
              <a:t>I considered the teams over all performance in the season by calculating win rate</a:t>
            </a:r>
          </a:p>
          <a:p>
            <a:r>
              <a:rPr lang="en-US" dirty="0">
                <a:solidFill>
                  <a:schemeClr val="bg1"/>
                </a:solidFill>
              </a:rPr>
              <a:t>I factored in a team's performance in a match by taking margin rate</a:t>
            </a:r>
          </a:p>
          <a:p>
            <a:r>
              <a:rPr lang="en-US" dirty="0">
                <a:solidFill>
                  <a:schemeClr val="bg1"/>
                </a:solidFill>
              </a:rPr>
              <a:t>Even compared a team's performance throughout the season over other teams, by considering other teams' performance in the season.</a:t>
            </a:r>
          </a:p>
          <a:p>
            <a:r>
              <a:rPr lang="en-US" dirty="0">
                <a:solidFill>
                  <a:schemeClr val="bg1"/>
                </a:solidFill>
              </a:rPr>
              <a:t>This using networks, I could produce a fair ranking methodology.</a:t>
            </a:r>
          </a:p>
          <a:p>
            <a:pPr marL="0" indent="0">
              <a:buNone/>
            </a:pPr>
            <a:endParaRPr lang="en-US" dirty="0">
              <a:solidFill>
                <a:schemeClr val="bg1"/>
              </a:solidFill>
            </a:endParaRPr>
          </a:p>
        </p:txBody>
      </p:sp>
    </p:spTree>
    <p:extLst>
      <p:ext uri="{BB962C8B-B14F-4D97-AF65-F5344CB8AC3E}">
        <p14:creationId xmlns:p14="http://schemas.microsoft.com/office/powerpoint/2010/main" val="417831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141E2B51-9630-0E4C-8A89-958916E3EF69}"/>
              </a:ext>
            </a:extLst>
          </p:cNvPr>
          <p:cNvGraphicFramePr>
            <a:graphicFrameLocks noGrp="1"/>
          </p:cNvGraphicFramePr>
          <p:nvPr>
            <p:ph idx="1"/>
            <p:extLst>
              <p:ext uri="{D42A27DB-BD31-4B8C-83A1-F6EECF244321}">
                <p14:modId xmlns:p14="http://schemas.microsoft.com/office/powerpoint/2010/main" val="514961223"/>
              </p:ext>
            </p:extLst>
          </p:nvPr>
        </p:nvGraphicFramePr>
        <p:xfrm>
          <a:off x="838200" y="485775"/>
          <a:ext cx="10515600" cy="5957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1842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16130-9013-4945-A6BF-A5AFEC2C16DA}"/>
              </a:ext>
            </a:extLst>
          </p:cNvPr>
          <p:cNvSpPr>
            <a:spLocks noGrp="1"/>
          </p:cNvSpPr>
          <p:nvPr>
            <p:ph type="title"/>
          </p:nvPr>
        </p:nvSpPr>
        <p:spPr/>
        <p:txBody>
          <a:bodyPr/>
          <a:lstStyle/>
          <a:p>
            <a:r>
              <a:rPr lang="en-US" b="1" dirty="0">
                <a:solidFill>
                  <a:schemeClr val="accent2"/>
                </a:solidFill>
              </a:rPr>
              <a:t>Methodology </a:t>
            </a:r>
          </a:p>
        </p:txBody>
      </p:sp>
      <p:sp>
        <p:nvSpPr>
          <p:cNvPr id="3" name="Content Placeholder 2">
            <a:extLst>
              <a:ext uri="{FF2B5EF4-FFF2-40B4-BE49-F238E27FC236}">
                <a16:creationId xmlns:a16="http://schemas.microsoft.com/office/drawing/2014/main" id="{5CE54AD1-C02B-004D-83BE-E5AC2C89F3B4}"/>
              </a:ext>
            </a:extLst>
          </p:cNvPr>
          <p:cNvSpPr>
            <a:spLocks noGrp="1"/>
          </p:cNvSpPr>
          <p:nvPr>
            <p:ph idx="1"/>
          </p:nvPr>
        </p:nvSpPr>
        <p:spPr>
          <a:xfrm>
            <a:off x="838200" y="1825625"/>
            <a:ext cx="7348538" cy="4351338"/>
          </a:xfrm>
        </p:spPr>
        <p:txBody>
          <a:bodyPr>
            <a:normAutofit fontScale="92500"/>
          </a:bodyPr>
          <a:lstStyle/>
          <a:p>
            <a:r>
              <a:rPr lang="en-US" dirty="0">
                <a:solidFill>
                  <a:schemeClr val="bg1"/>
                </a:solidFill>
              </a:rPr>
              <a:t>The basic idea behind this method is that when team A beats team B. Team A receives a ‘vote’ from team B. How much is this vote worth? It depends on how many teams have voted for B (i.e., how many teams has B beaten). </a:t>
            </a:r>
          </a:p>
          <a:p>
            <a:r>
              <a:rPr lang="en-US" dirty="0">
                <a:solidFill>
                  <a:schemeClr val="bg1"/>
                </a:solidFill>
              </a:rPr>
              <a:t>If team B has beaten many teams which in turn have beaten many other teams, then this vote should be worth a lot. If team B has not beaten very many teams than this vote should not be worth very much.</a:t>
            </a:r>
          </a:p>
          <a:p>
            <a:r>
              <a:rPr lang="en-US" dirty="0">
                <a:solidFill>
                  <a:schemeClr val="bg1"/>
                </a:solidFill>
              </a:rPr>
              <a:t>This could be achieved using </a:t>
            </a:r>
            <a:r>
              <a:rPr lang="en-US" b="1" dirty="0">
                <a:solidFill>
                  <a:schemeClr val="bg1"/>
                </a:solidFill>
              </a:rPr>
              <a:t>PageRank Algorithm.</a:t>
            </a:r>
          </a:p>
        </p:txBody>
      </p:sp>
      <p:sp>
        <p:nvSpPr>
          <p:cNvPr id="6" name="Oval 5">
            <a:extLst>
              <a:ext uri="{FF2B5EF4-FFF2-40B4-BE49-F238E27FC236}">
                <a16:creationId xmlns:a16="http://schemas.microsoft.com/office/drawing/2014/main" id="{C7D5EEA0-9A43-E74E-8BF1-6172C4E22492}"/>
              </a:ext>
            </a:extLst>
          </p:cNvPr>
          <p:cNvSpPr/>
          <p:nvPr/>
        </p:nvSpPr>
        <p:spPr>
          <a:xfrm>
            <a:off x="8072438" y="3214688"/>
            <a:ext cx="685800" cy="657225"/>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7" name="Oval 6">
            <a:extLst>
              <a:ext uri="{FF2B5EF4-FFF2-40B4-BE49-F238E27FC236}">
                <a16:creationId xmlns:a16="http://schemas.microsoft.com/office/drawing/2014/main" id="{CCBF1448-756B-BE42-8E4C-175F8B0AFF1D}"/>
              </a:ext>
            </a:extLst>
          </p:cNvPr>
          <p:cNvSpPr/>
          <p:nvPr/>
        </p:nvSpPr>
        <p:spPr>
          <a:xfrm>
            <a:off x="9534525" y="1795462"/>
            <a:ext cx="685800" cy="657225"/>
          </a:xfrm>
          <a:prstGeom prst="ellipse">
            <a:avLst/>
          </a:prstGeom>
          <a:solidFill>
            <a:schemeClr val="accent2"/>
          </a:solidFill>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8" name="Oval 7">
            <a:extLst>
              <a:ext uri="{FF2B5EF4-FFF2-40B4-BE49-F238E27FC236}">
                <a16:creationId xmlns:a16="http://schemas.microsoft.com/office/drawing/2014/main" id="{30AB1ED1-2D85-154A-9546-8B71583B80DE}"/>
              </a:ext>
            </a:extLst>
          </p:cNvPr>
          <p:cNvSpPr/>
          <p:nvPr/>
        </p:nvSpPr>
        <p:spPr>
          <a:xfrm>
            <a:off x="9534525" y="4548187"/>
            <a:ext cx="685800" cy="657225"/>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10" name="Straight Arrow Connector 9">
            <a:extLst>
              <a:ext uri="{FF2B5EF4-FFF2-40B4-BE49-F238E27FC236}">
                <a16:creationId xmlns:a16="http://schemas.microsoft.com/office/drawing/2014/main" id="{492D1EF3-164B-1848-AFF6-1E6C75FE4A22}"/>
              </a:ext>
            </a:extLst>
          </p:cNvPr>
          <p:cNvCxnSpPr>
            <a:cxnSpLocks/>
          </p:cNvCxnSpPr>
          <p:nvPr/>
        </p:nvCxnSpPr>
        <p:spPr>
          <a:xfrm flipV="1">
            <a:off x="8673891" y="2388775"/>
            <a:ext cx="876720" cy="858249"/>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0FF77BB-1914-894D-9BE4-D36DEE543015}"/>
              </a:ext>
            </a:extLst>
          </p:cNvPr>
          <p:cNvCxnSpPr>
            <a:cxnSpLocks/>
            <a:endCxn id="8" idx="1"/>
          </p:cNvCxnSpPr>
          <p:nvPr/>
        </p:nvCxnSpPr>
        <p:spPr>
          <a:xfrm>
            <a:off x="8758238" y="3840337"/>
            <a:ext cx="876720" cy="804098"/>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4BE073FE-807B-7341-829A-15A858BA950A}"/>
              </a:ext>
            </a:extLst>
          </p:cNvPr>
          <p:cNvSpPr txBox="1"/>
          <p:nvPr/>
        </p:nvSpPr>
        <p:spPr>
          <a:xfrm>
            <a:off x="8494596" y="2548700"/>
            <a:ext cx="700320" cy="369332"/>
          </a:xfrm>
          <a:prstGeom prst="rect">
            <a:avLst/>
          </a:prstGeom>
          <a:noFill/>
        </p:spPr>
        <p:txBody>
          <a:bodyPr wrap="none" rtlCol="0">
            <a:spAutoFit/>
          </a:bodyPr>
          <a:lstStyle/>
          <a:p>
            <a:r>
              <a:rPr lang="en-US" dirty="0">
                <a:solidFill>
                  <a:schemeClr val="bg1"/>
                </a:solidFill>
              </a:rPr>
              <a:t>Beats</a:t>
            </a:r>
          </a:p>
        </p:txBody>
      </p:sp>
      <p:sp>
        <p:nvSpPr>
          <p:cNvPr id="16" name="TextBox 15">
            <a:extLst>
              <a:ext uri="{FF2B5EF4-FFF2-40B4-BE49-F238E27FC236}">
                <a16:creationId xmlns:a16="http://schemas.microsoft.com/office/drawing/2014/main" id="{DE402525-3A1C-364D-9984-B553278797D1}"/>
              </a:ext>
            </a:extLst>
          </p:cNvPr>
          <p:cNvSpPr txBox="1"/>
          <p:nvPr/>
        </p:nvSpPr>
        <p:spPr>
          <a:xfrm>
            <a:off x="8501634" y="4342637"/>
            <a:ext cx="700320" cy="369332"/>
          </a:xfrm>
          <a:prstGeom prst="rect">
            <a:avLst/>
          </a:prstGeom>
          <a:noFill/>
        </p:spPr>
        <p:txBody>
          <a:bodyPr wrap="none" rtlCol="0">
            <a:spAutoFit/>
          </a:bodyPr>
          <a:lstStyle/>
          <a:p>
            <a:r>
              <a:rPr lang="en-US" dirty="0">
                <a:solidFill>
                  <a:schemeClr val="bg1"/>
                </a:solidFill>
              </a:rPr>
              <a:t>Beats</a:t>
            </a:r>
          </a:p>
        </p:txBody>
      </p:sp>
      <p:sp>
        <p:nvSpPr>
          <p:cNvPr id="17" name="TextBox 16">
            <a:extLst>
              <a:ext uri="{FF2B5EF4-FFF2-40B4-BE49-F238E27FC236}">
                <a16:creationId xmlns:a16="http://schemas.microsoft.com/office/drawing/2014/main" id="{7B647D4B-1ABE-5C43-9C23-040CCB73B796}"/>
              </a:ext>
            </a:extLst>
          </p:cNvPr>
          <p:cNvSpPr txBox="1"/>
          <p:nvPr/>
        </p:nvSpPr>
        <p:spPr>
          <a:xfrm>
            <a:off x="10585030" y="4644435"/>
            <a:ext cx="1364082" cy="646331"/>
          </a:xfrm>
          <a:prstGeom prst="rect">
            <a:avLst/>
          </a:prstGeom>
          <a:noFill/>
        </p:spPr>
        <p:txBody>
          <a:bodyPr wrap="square" rtlCol="0">
            <a:spAutoFit/>
          </a:bodyPr>
          <a:lstStyle/>
          <a:p>
            <a:r>
              <a:rPr lang="en-US" dirty="0">
                <a:solidFill>
                  <a:schemeClr val="accent1"/>
                </a:solidFill>
              </a:rPr>
              <a:t>Wins : 3</a:t>
            </a:r>
          </a:p>
          <a:p>
            <a:r>
              <a:rPr lang="en-US" dirty="0">
                <a:solidFill>
                  <a:srgbClr val="FF0000"/>
                </a:solidFill>
              </a:rPr>
              <a:t>Losses: 8</a:t>
            </a:r>
          </a:p>
        </p:txBody>
      </p:sp>
      <p:sp>
        <p:nvSpPr>
          <p:cNvPr id="19" name="TextBox 18">
            <a:extLst>
              <a:ext uri="{FF2B5EF4-FFF2-40B4-BE49-F238E27FC236}">
                <a16:creationId xmlns:a16="http://schemas.microsoft.com/office/drawing/2014/main" id="{88CB78D9-2AA5-7249-9B0A-35FA44F3C2EA}"/>
              </a:ext>
            </a:extLst>
          </p:cNvPr>
          <p:cNvSpPr txBox="1"/>
          <p:nvPr/>
        </p:nvSpPr>
        <p:spPr>
          <a:xfrm>
            <a:off x="10398918" y="1806356"/>
            <a:ext cx="1364082" cy="646331"/>
          </a:xfrm>
          <a:prstGeom prst="rect">
            <a:avLst/>
          </a:prstGeom>
          <a:noFill/>
        </p:spPr>
        <p:txBody>
          <a:bodyPr wrap="square" rtlCol="0">
            <a:spAutoFit/>
          </a:bodyPr>
          <a:lstStyle/>
          <a:p>
            <a:r>
              <a:rPr lang="en-US" dirty="0">
                <a:solidFill>
                  <a:schemeClr val="accent1"/>
                </a:solidFill>
              </a:rPr>
              <a:t>Wins : 7</a:t>
            </a:r>
          </a:p>
          <a:p>
            <a:r>
              <a:rPr lang="en-US" dirty="0">
                <a:solidFill>
                  <a:srgbClr val="FF0000"/>
                </a:solidFill>
              </a:rPr>
              <a:t>Losses: 2</a:t>
            </a:r>
          </a:p>
        </p:txBody>
      </p:sp>
    </p:spTree>
    <p:extLst>
      <p:ext uri="{BB962C8B-B14F-4D97-AF65-F5344CB8AC3E}">
        <p14:creationId xmlns:p14="http://schemas.microsoft.com/office/powerpoint/2010/main" val="1615954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06888-1BC0-8F47-9AD8-1EA0FB8AAC87}"/>
              </a:ext>
            </a:extLst>
          </p:cNvPr>
          <p:cNvSpPr>
            <a:spLocks noGrp="1"/>
          </p:cNvSpPr>
          <p:nvPr>
            <p:ph type="title"/>
          </p:nvPr>
        </p:nvSpPr>
        <p:spPr>
          <a:xfrm>
            <a:off x="960100" y="978102"/>
            <a:ext cx="10588434" cy="1062644"/>
          </a:xfrm>
        </p:spPr>
        <p:txBody>
          <a:bodyPr anchor="b">
            <a:normAutofit/>
          </a:bodyPr>
          <a:lstStyle/>
          <a:p>
            <a:r>
              <a:rPr lang="en-US" b="1" dirty="0">
                <a:solidFill>
                  <a:schemeClr val="accent2"/>
                </a:solidFill>
              </a:rPr>
              <a:t>Methodology – PageRank </a:t>
            </a:r>
          </a:p>
        </p:txBody>
      </p:sp>
      <p:cxnSp>
        <p:nvCxnSpPr>
          <p:cNvPr id="26" name="Straight Connector 8">
            <a:extLst>
              <a:ext uri="{FF2B5EF4-FFF2-40B4-BE49-F238E27FC236}">
                <a16:creationId xmlns:a16="http://schemas.microsoft.com/office/drawing/2014/main" id="{39B7FDC9-F0CE-43A7-9F2A-83DD09DC34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624" y="2265037"/>
            <a:ext cx="10125012" cy="0"/>
          </a:xfrm>
          <a:prstGeom prst="line">
            <a:avLst/>
          </a:prstGeom>
          <a:ln w="158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5F44202-558E-2142-95DB-6C75AC4B14E5}"/>
              </a:ext>
            </a:extLst>
          </p:cNvPr>
          <p:cNvPicPr>
            <a:picLocks noChangeAspect="1"/>
          </p:cNvPicPr>
          <p:nvPr/>
        </p:nvPicPr>
        <p:blipFill>
          <a:blip r:embed="rId3"/>
          <a:stretch>
            <a:fillRect/>
          </a:stretch>
        </p:blipFill>
        <p:spPr>
          <a:xfrm>
            <a:off x="1114023" y="2811104"/>
            <a:ext cx="3364992" cy="2523744"/>
          </a:xfrm>
          <a:prstGeom prst="rect">
            <a:avLst/>
          </a:prstGeom>
        </p:spPr>
      </p:pic>
      <p:sp>
        <p:nvSpPr>
          <p:cNvPr id="3" name="Content Placeholder 2">
            <a:extLst>
              <a:ext uri="{FF2B5EF4-FFF2-40B4-BE49-F238E27FC236}">
                <a16:creationId xmlns:a16="http://schemas.microsoft.com/office/drawing/2014/main" id="{293BF657-CCA0-9B4E-9110-9262FEA62689}"/>
              </a:ext>
            </a:extLst>
          </p:cNvPr>
          <p:cNvSpPr>
            <a:spLocks noGrp="1"/>
          </p:cNvSpPr>
          <p:nvPr>
            <p:ph idx="1"/>
          </p:nvPr>
        </p:nvSpPr>
        <p:spPr>
          <a:xfrm>
            <a:off x="4955354" y="2682433"/>
            <a:ext cx="6282169" cy="3215749"/>
          </a:xfrm>
        </p:spPr>
        <p:txBody>
          <a:bodyPr>
            <a:normAutofit fontScale="92500" lnSpcReduction="10000"/>
          </a:bodyPr>
          <a:lstStyle/>
          <a:p>
            <a:r>
              <a:rPr lang="en-US" dirty="0">
                <a:solidFill>
                  <a:schemeClr val="bg1"/>
                </a:solidFill>
              </a:rPr>
              <a:t>PageRank is an algorithm named after Larry Page of Google and is used to determine the importance of webpages ranked in relation to all the other sites in a set. </a:t>
            </a:r>
          </a:p>
          <a:p>
            <a:r>
              <a:rPr lang="en-US" dirty="0">
                <a:solidFill>
                  <a:schemeClr val="bg1"/>
                </a:solidFill>
              </a:rPr>
              <a:t>It works by assigning a score to each webpage that is determined by the number of incoming links and the scores of those webpages which the incoming links come from.</a:t>
            </a:r>
            <a:endParaRPr lang="en-US" sz="2000" dirty="0">
              <a:solidFill>
                <a:schemeClr val="bg1"/>
              </a:solidFill>
            </a:endParaRPr>
          </a:p>
        </p:txBody>
      </p:sp>
    </p:spTree>
    <p:extLst>
      <p:ext uri="{BB962C8B-B14F-4D97-AF65-F5344CB8AC3E}">
        <p14:creationId xmlns:p14="http://schemas.microsoft.com/office/powerpoint/2010/main" val="725695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09B8A-8F31-9346-802A-8EB830DCDD03}"/>
              </a:ext>
            </a:extLst>
          </p:cNvPr>
          <p:cNvSpPr>
            <a:spLocks noGrp="1"/>
          </p:cNvSpPr>
          <p:nvPr>
            <p:ph type="title"/>
          </p:nvPr>
        </p:nvSpPr>
        <p:spPr/>
        <p:txBody>
          <a:bodyPr/>
          <a:lstStyle/>
          <a:p>
            <a:r>
              <a:rPr lang="en-US" b="1" dirty="0">
                <a:solidFill>
                  <a:schemeClr val="accent2"/>
                </a:solidFill>
              </a:rPr>
              <a:t>Example</a:t>
            </a:r>
            <a:r>
              <a:rPr lang="en-US" b="1" dirty="0">
                <a:solidFill>
                  <a:schemeClr val="bg1"/>
                </a:solidFill>
              </a:rPr>
              <a:t> </a:t>
            </a:r>
          </a:p>
        </p:txBody>
      </p:sp>
      <p:sp>
        <p:nvSpPr>
          <p:cNvPr id="8" name="Content Placeholder 7">
            <a:extLst>
              <a:ext uri="{FF2B5EF4-FFF2-40B4-BE49-F238E27FC236}">
                <a16:creationId xmlns:a16="http://schemas.microsoft.com/office/drawing/2014/main" id="{77D73EBB-B3D0-1C44-90C4-C31A761CB261}"/>
              </a:ext>
            </a:extLst>
          </p:cNvPr>
          <p:cNvSpPr>
            <a:spLocks noGrp="1"/>
          </p:cNvSpPr>
          <p:nvPr>
            <p:ph idx="1"/>
          </p:nvPr>
        </p:nvSpPr>
        <p:spPr>
          <a:xfrm>
            <a:off x="838200" y="1368425"/>
            <a:ext cx="10515600" cy="4351338"/>
          </a:xfrm>
        </p:spPr>
        <p:txBody>
          <a:bodyPr/>
          <a:lstStyle/>
          <a:p>
            <a:r>
              <a:rPr lang="en-US" dirty="0">
                <a:solidFill>
                  <a:schemeClr val="bg1"/>
                </a:solidFill>
              </a:rPr>
              <a:t>Imagine this simulated basketball season from 7 teams (</a:t>
            </a:r>
            <a:r>
              <a:rPr lang="en-US" dirty="0" err="1">
                <a:solidFill>
                  <a:schemeClr val="bg1"/>
                </a:solidFill>
              </a:rPr>
              <a:t>a,b,c,d,e,f,g</a:t>
            </a:r>
            <a:r>
              <a:rPr lang="en-US" dirty="0">
                <a:solidFill>
                  <a:schemeClr val="bg1"/>
                </a:solidFill>
              </a:rPr>
              <a:t>). There were 11 total games and they were not distributed equally among the teams. </a:t>
            </a:r>
          </a:p>
          <a:p>
            <a:endParaRPr lang="en-US" dirty="0"/>
          </a:p>
        </p:txBody>
      </p:sp>
      <p:pic>
        <p:nvPicPr>
          <p:cNvPr id="9" name="Picture 8">
            <a:extLst>
              <a:ext uri="{FF2B5EF4-FFF2-40B4-BE49-F238E27FC236}">
                <a16:creationId xmlns:a16="http://schemas.microsoft.com/office/drawing/2014/main" id="{BD346C96-57CC-7B47-BD45-8AB8DDFCE5A7}"/>
              </a:ext>
            </a:extLst>
          </p:cNvPr>
          <p:cNvPicPr>
            <a:picLocks noChangeAspect="1"/>
          </p:cNvPicPr>
          <p:nvPr/>
        </p:nvPicPr>
        <p:blipFill>
          <a:blip r:embed="rId3"/>
          <a:stretch>
            <a:fillRect/>
          </a:stretch>
        </p:blipFill>
        <p:spPr>
          <a:xfrm>
            <a:off x="1700212" y="3128963"/>
            <a:ext cx="3079750" cy="2259728"/>
          </a:xfrm>
          <a:prstGeom prst="rect">
            <a:avLst/>
          </a:prstGeom>
        </p:spPr>
      </p:pic>
      <p:pic>
        <p:nvPicPr>
          <p:cNvPr id="10" name="Picture 9">
            <a:extLst>
              <a:ext uri="{FF2B5EF4-FFF2-40B4-BE49-F238E27FC236}">
                <a16:creationId xmlns:a16="http://schemas.microsoft.com/office/drawing/2014/main" id="{6837EA91-C7A1-C341-8500-AE06CE22E5E8}"/>
              </a:ext>
            </a:extLst>
          </p:cNvPr>
          <p:cNvPicPr>
            <a:picLocks noChangeAspect="1"/>
          </p:cNvPicPr>
          <p:nvPr/>
        </p:nvPicPr>
        <p:blipFill>
          <a:blip r:embed="rId4"/>
          <a:stretch>
            <a:fillRect/>
          </a:stretch>
        </p:blipFill>
        <p:spPr>
          <a:xfrm>
            <a:off x="5958214" y="2917270"/>
            <a:ext cx="3562350" cy="2683114"/>
          </a:xfrm>
          <a:prstGeom prst="rect">
            <a:avLst/>
          </a:prstGeom>
        </p:spPr>
      </p:pic>
    </p:spTree>
    <p:extLst>
      <p:ext uri="{BB962C8B-B14F-4D97-AF65-F5344CB8AC3E}">
        <p14:creationId xmlns:p14="http://schemas.microsoft.com/office/powerpoint/2010/main" val="202890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8C00A-94CC-8045-BE14-564CBA8DB235}"/>
              </a:ext>
            </a:extLst>
          </p:cNvPr>
          <p:cNvSpPr>
            <a:spLocks noGrp="1"/>
          </p:cNvSpPr>
          <p:nvPr>
            <p:ph type="title"/>
          </p:nvPr>
        </p:nvSpPr>
        <p:spPr>
          <a:xfrm>
            <a:off x="838199" y="50800"/>
            <a:ext cx="6254496" cy="1203842"/>
          </a:xfrm>
        </p:spPr>
        <p:txBody>
          <a:bodyPr>
            <a:normAutofit/>
          </a:bodyPr>
          <a:lstStyle/>
          <a:p>
            <a:r>
              <a:rPr lang="en-US" b="1" dirty="0">
                <a:solidFill>
                  <a:schemeClr val="accent2"/>
                </a:solidFill>
              </a:rPr>
              <a:t>Data </a:t>
            </a:r>
          </a:p>
        </p:txBody>
      </p:sp>
      <p:pic>
        <p:nvPicPr>
          <p:cNvPr id="7" name="Picture 6" descr="A picture containing game&#10;&#10;Description automatically generated">
            <a:extLst>
              <a:ext uri="{FF2B5EF4-FFF2-40B4-BE49-F238E27FC236}">
                <a16:creationId xmlns:a16="http://schemas.microsoft.com/office/drawing/2014/main" id="{2411BD41-0712-2843-881C-74121F312F53}"/>
              </a:ext>
            </a:extLst>
          </p:cNvPr>
          <p:cNvPicPr>
            <a:picLocks noChangeAspect="1"/>
          </p:cNvPicPr>
          <p:nvPr/>
        </p:nvPicPr>
        <p:blipFill rotWithShape="1">
          <a:blip r:embed="rId2"/>
          <a:srcRect l="49429" r="-2" b="-2"/>
          <a:stretch/>
        </p:blipFill>
        <p:spPr>
          <a:xfrm>
            <a:off x="7581900" y="0"/>
            <a:ext cx="4639733" cy="6857990"/>
          </a:xfrm>
          <a:prstGeom prst="rect">
            <a:avLst/>
          </a:prstGeom>
        </p:spPr>
      </p:pic>
      <p:pic>
        <p:nvPicPr>
          <p:cNvPr id="8" name="Content Placeholder 7" descr="A screenshot of a cell phone&#10;&#10;Description automatically generated">
            <a:extLst>
              <a:ext uri="{FF2B5EF4-FFF2-40B4-BE49-F238E27FC236}">
                <a16:creationId xmlns:a16="http://schemas.microsoft.com/office/drawing/2014/main" id="{1920315F-3CDE-A746-AACD-3594176BEB8E}"/>
              </a:ext>
            </a:extLst>
          </p:cNvPr>
          <p:cNvPicPr>
            <a:picLocks noGrp="1" noChangeAspect="1"/>
          </p:cNvPicPr>
          <p:nvPr>
            <p:ph idx="1"/>
          </p:nvPr>
        </p:nvPicPr>
        <p:blipFill>
          <a:blip r:embed="rId3"/>
          <a:stretch>
            <a:fillRect/>
          </a:stretch>
        </p:blipFill>
        <p:spPr>
          <a:xfrm>
            <a:off x="755388" y="1231075"/>
            <a:ext cx="6743700" cy="1682245"/>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475CD202-7B1B-7F44-ABDC-DFE3F2ABCF96}"/>
              </a:ext>
            </a:extLst>
          </p:cNvPr>
          <p:cNvPicPr>
            <a:picLocks noChangeAspect="1"/>
          </p:cNvPicPr>
          <p:nvPr/>
        </p:nvPicPr>
        <p:blipFill>
          <a:blip r:embed="rId4"/>
          <a:stretch>
            <a:fillRect/>
          </a:stretch>
        </p:blipFill>
        <p:spPr>
          <a:xfrm>
            <a:off x="7905374" y="3233926"/>
            <a:ext cx="2438400" cy="1549400"/>
          </a:xfrm>
          <a:prstGeom prst="rect">
            <a:avLst/>
          </a:prstGeom>
        </p:spPr>
      </p:pic>
      <p:sp>
        <p:nvSpPr>
          <p:cNvPr id="5" name="TextBox 4">
            <a:extLst>
              <a:ext uri="{FF2B5EF4-FFF2-40B4-BE49-F238E27FC236}">
                <a16:creationId xmlns:a16="http://schemas.microsoft.com/office/drawing/2014/main" id="{D4F7BC49-D15E-D747-91E5-4FC2723EAEEE}"/>
              </a:ext>
            </a:extLst>
          </p:cNvPr>
          <p:cNvSpPr txBox="1"/>
          <p:nvPr/>
        </p:nvSpPr>
        <p:spPr>
          <a:xfrm>
            <a:off x="1725344" y="3076693"/>
            <a:ext cx="3876767" cy="646331"/>
          </a:xfrm>
          <a:prstGeom prst="rect">
            <a:avLst/>
          </a:prstGeom>
          <a:noFill/>
        </p:spPr>
        <p:txBody>
          <a:bodyPr wrap="none" rtlCol="0">
            <a:spAutoFit/>
          </a:bodyPr>
          <a:lstStyle/>
          <a:p>
            <a:r>
              <a:rPr lang="en-US" dirty="0"/>
              <a:t>Dataset 1: Away and home team scores</a:t>
            </a:r>
          </a:p>
          <a:p>
            <a:endParaRPr lang="en-US" dirty="0"/>
          </a:p>
        </p:txBody>
      </p:sp>
      <p:sp>
        <p:nvSpPr>
          <p:cNvPr id="10" name="TextBox 9">
            <a:extLst>
              <a:ext uri="{FF2B5EF4-FFF2-40B4-BE49-F238E27FC236}">
                <a16:creationId xmlns:a16="http://schemas.microsoft.com/office/drawing/2014/main" id="{B32256C2-5D4E-2A42-B431-2A6B14DA6719}"/>
              </a:ext>
            </a:extLst>
          </p:cNvPr>
          <p:cNvSpPr txBox="1"/>
          <p:nvPr/>
        </p:nvSpPr>
        <p:spPr>
          <a:xfrm>
            <a:off x="8073837" y="5028151"/>
            <a:ext cx="2101473" cy="369332"/>
          </a:xfrm>
          <a:prstGeom prst="rect">
            <a:avLst/>
          </a:prstGeom>
          <a:noFill/>
        </p:spPr>
        <p:txBody>
          <a:bodyPr wrap="none" rtlCol="0">
            <a:spAutoFit/>
          </a:bodyPr>
          <a:lstStyle/>
          <a:p>
            <a:r>
              <a:rPr lang="en-US" dirty="0"/>
              <a:t>Dataset 2: Teams list</a:t>
            </a:r>
          </a:p>
        </p:txBody>
      </p:sp>
      <p:sp>
        <p:nvSpPr>
          <p:cNvPr id="11" name="TextBox 10">
            <a:extLst>
              <a:ext uri="{FF2B5EF4-FFF2-40B4-BE49-F238E27FC236}">
                <a16:creationId xmlns:a16="http://schemas.microsoft.com/office/drawing/2014/main" id="{2D8C3E72-3FC6-2C49-9939-5F8078E804C4}"/>
              </a:ext>
            </a:extLst>
          </p:cNvPr>
          <p:cNvSpPr txBox="1"/>
          <p:nvPr/>
        </p:nvSpPr>
        <p:spPr>
          <a:xfrm>
            <a:off x="594859" y="5500978"/>
            <a:ext cx="6987041" cy="646331"/>
          </a:xfrm>
          <a:prstGeom prst="rect">
            <a:avLst/>
          </a:prstGeom>
          <a:noFill/>
        </p:spPr>
        <p:txBody>
          <a:bodyPr wrap="none" rtlCol="0">
            <a:spAutoFit/>
          </a:bodyPr>
          <a:lstStyle/>
          <a:p>
            <a:r>
              <a:rPr lang="en-US" dirty="0"/>
              <a:t>Data Source - </a:t>
            </a:r>
            <a:r>
              <a:rPr lang="en-US" dirty="0">
                <a:hlinkClick r:id="rId5"/>
              </a:rPr>
              <a:t>https://www.espn.com/mens-college-basketball/standings</a:t>
            </a:r>
            <a:endParaRPr lang="en-US" dirty="0"/>
          </a:p>
          <a:p>
            <a:endParaRPr lang="en-US" dirty="0"/>
          </a:p>
        </p:txBody>
      </p:sp>
    </p:spTree>
    <p:extLst>
      <p:ext uri="{BB962C8B-B14F-4D97-AF65-F5344CB8AC3E}">
        <p14:creationId xmlns:p14="http://schemas.microsoft.com/office/powerpoint/2010/main" val="253355894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B946E-2E8E-4F4F-9C53-D309CAFBCEDF}"/>
              </a:ext>
            </a:extLst>
          </p:cNvPr>
          <p:cNvSpPr>
            <a:spLocks noGrp="1"/>
          </p:cNvSpPr>
          <p:nvPr>
            <p:ph type="title"/>
          </p:nvPr>
        </p:nvSpPr>
        <p:spPr/>
        <p:txBody>
          <a:bodyPr/>
          <a:lstStyle/>
          <a:p>
            <a:r>
              <a:rPr lang="en-US" b="1" dirty="0">
                <a:solidFill>
                  <a:schemeClr val="accent2"/>
                </a:solidFill>
              </a:rPr>
              <a:t>Exploring teams wins  </a:t>
            </a:r>
          </a:p>
        </p:txBody>
      </p:sp>
      <p:pic>
        <p:nvPicPr>
          <p:cNvPr id="5" name="Content Placeholder 4" descr="A screenshot of a cell phone&#10;&#10;Description automatically generated">
            <a:extLst>
              <a:ext uri="{FF2B5EF4-FFF2-40B4-BE49-F238E27FC236}">
                <a16:creationId xmlns:a16="http://schemas.microsoft.com/office/drawing/2014/main" id="{7D651233-35C3-A647-AB5E-EB72AA5EA750}"/>
              </a:ext>
            </a:extLst>
          </p:cNvPr>
          <p:cNvPicPr>
            <a:picLocks noGrp="1" noChangeAspect="1"/>
          </p:cNvPicPr>
          <p:nvPr>
            <p:ph idx="1"/>
          </p:nvPr>
        </p:nvPicPr>
        <p:blipFill>
          <a:blip r:embed="rId2"/>
          <a:stretch>
            <a:fillRect/>
          </a:stretch>
        </p:blipFill>
        <p:spPr>
          <a:xfrm>
            <a:off x="725487" y="1869281"/>
            <a:ext cx="7092274" cy="4351338"/>
          </a:xfrm>
        </p:spPr>
      </p:pic>
      <p:pic>
        <p:nvPicPr>
          <p:cNvPr id="8" name="Picture 7" descr="A screenshot of a cell phone&#10;&#10;Description automatically generated">
            <a:extLst>
              <a:ext uri="{FF2B5EF4-FFF2-40B4-BE49-F238E27FC236}">
                <a16:creationId xmlns:a16="http://schemas.microsoft.com/office/drawing/2014/main" id="{8D06C4DC-BE60-7E49-9041-F02391174F72}"/>
              </a:ext>
            </a:extLst>
          </p:cNvPr>
          <p:cNvPicPr>
            <a:picLocks noChangeAspect="1"/>
          </p:cNvPicPr>
          <p:nvPr/>
        </p:nvPicPr>
        <p:blipFill>
          <a:blip r:embed="rId3"/>
          <a:stretch>
            <a:fillRect/>
          </a:stretch>
        </p:blipFill>
        <p:spPr>
          <a:xfrm>
            <a:off x="8470900" y="1869279"/>
            <a:ext cx="2883700" cy="4352544"/>
          </a:xfrm>
          <a:prstGeom prst="rect">
            <a:avLst/>
          </a:prstGeom>
        </p:spPr>
      </p:pic>
    </p:spTree>
    <p:extLst>
      <p:ext uri="{BB962C8B-B14F-4D97-AF65-F5344CB8AC3E}">
        <p14:creationId xmlns:p14="http://schemas.microsoft.com/office/powerpoint/2010/main" val="3889002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D1F73-12F1-D843-AE29-391140AA2D07}"/>
              </a:ext>
            </a:extLst>
          </p:cNvPr>
          <p:cNvSpPr>
            <a:spLocks noGrp="1"/>
          </p:cNvSpPr>
          <p:nvPr>
            <p:ph type="title"/>
          </p:nvPr>
        </p:nvSpPr>
        <p:spPr/>
        <p:txBody>
          <a:bodyPr/>
          <a:lstStyle/>
          <a:p>
            <a:r>
              <a:rPr lang="en-US" b="1" dirty="0">
                <a:solidFill>
                  <a:schemeClr val="accent2"/>
                </a:solidFill>
              </a:rPr>
              <a:t>Exploring teams Losses </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13F5C07F-4977-3E4E-BDB9-CFACE7D66009}"/>
              </a:ext>
            </a:extLst>
          </p:cNvPr>
          <p:cNvPicPr>
            <a:picLocks noGrp="1" noChangeAspect="1"/>
          </p:cNvPicPr>
          <p:nvPr>
            <p:ph idx="1"/>
          </p:nvPr>
        </p:nvPicPr>
        <p:blipFill>
          <a:blip r:embed="rId2"/>
          <a:stretch>
            <a:fillRect/>
          </a:stretch>
        </p:blipFill>
        <p:spPr>
          <a:xfrm>
            <a:off x="838200" y="1897063"/>
            <a:ext cx="7089258" cy="4351338"/>
          </a:xfrm>
        </p:spPr>
      </p:pic>
      <p:pic>
        <p:nvPicPr>
          <p:cNvPr id="7" name="Picture 6" descr="A screenshot of a cell phone&#10;&#10;Description automatically generated">
            <a:extLst>
              <a:ext uri="{FF2B5EF4-FFF2-40B4-BE49-F238E27FC236}">
                <a16:creationId xmlns:a16="http://schemas.microsoft.com/office/drawing/2014/main" id="{60FA8426-4F79-2C4C-BBF6-2DAA16E58129}"/>
              </a:ext>
            </a:extLst>
          </p:cNvPr>
          <p:cNvPicPr>
            <a:picLocks noChangeAspect="1"/>
          </p:cNvPicPr>
          <p:nvPr/>
        </p:nvPicPr>
        <p:blipFill>
          <a:blip r:embed="rId3"/>
          <a:stretch>
            <a:fillRect/>
          </a:stretch>
        </p:blipFill>
        <p:spPr>
          <a:xfrm>
            <a:off x="8470900" y="1897063"/>
            <a:ext cx="2884959" cy="4270248"/>
          </a:xfrm>
          <a:prstGeom prst="rect">
            <a:avLst/>
          </a:prstGeom>
        </p:spPr>
      </p:pic>
    </p:spTree>
    <p:extLst>
      <p:ext uri="{BB962C8B-B14F-4D97-AF65-F5344CB8AC3E}">
        <p14:creationId xmlns:p14="http://schemas.microsoft.com/office/powerpoint/2010/main" val="1868206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2C687-DA81-6840-9D8D-322729866B2B}"/>
              </a:ext>
            </a:extLst>
          </p:cNvPr>
          <p:cNvSpPr>
            <a:spLocks noGrp="1"/>
          </p:cNvSpPr>
          <p:nvPr>
            <p:ph type="title"/>
          </p:nvPr>
        </p:nvSpPr>
        <p:spPr/>
        <p:txBody>
          <a:bodyPr/>
          <a:lstStyle/>
          <a:p>
            <a:r>
              <a:rPr lang="en-US" b="1" dirty="0">
                <a:solidFill>
                  <a:schemeClr val="accent2"/>
                </a:solidFill>
              </a:rPr>
              <a:t>Implementation</a:t>
            </a:r>
            <a:r>
              <a:rPr lang="en-US" b="1" dirty="0">
                <a:solidFill>
                  <a:schemeClr val="bg1"/>
                </a:solidFill>
              </a:rPr>
              <a:t> </a:t>
            </a:r>
          </a:p>
        </p:txBody>
      </p:sp>
      <p:sp>
        <p:nvSpPr>
          <p:cNvPr id="3" name="Content Placeholder 2">
            <a:extLst>
              <a:ext uri="{FF2B5EF4-FFF2-40B4-BE49-F238E27FC236}">
                <a16:creationId xmlns:a16="http://schemas.microsoft.com/office/drawing/2014/main" id="{72D19850-82B4-EE4E-9F6C-5C7CFD45B51A}"/>
              </a:ext>
            </a:extLst>
          </p:cNvPr>
          <p:cNvSpPr>
            <a:spLocks noGrp="1"/>
          </p:cNvSpPr>
          <p:nvPr>
            <p:ph idx="1"/>
          </p:nvPr>
        </p:nvSpPr>
        <p:spPr/>
        <p:txBody>
          <a:bodyPr/>
          <a:lstStyle/>
          <a:p>
            <a:r>
              <a:rPr lang="en-US" dirty="0">
                <a:solidFill>
                  <a:schemeClr val="bg1"/>
                </a:solidFill>
              </a:rPr>
              <a:t>Teams are represented using nodes. </a:t>
            </a:r>
          </a:p>
          <a:p>
            <a:r>
              <a:rPr lang="en-US" dirty="0">
                <a:solidFill>
                  <a:schemeClr val="bg1"/>
                </a:solidFill>
              </a:rPr>
              <a:t>Each individual game played is represented as an edge.</a:t>
            </a:r>
          </a:p>
          <a:p>
            <a:r>
              <a:rPr lang="en-US" dirty="0">
                <a:solidFill>
                  <a:schemeClr val="bg1"/>
                </a:solidFill>
              </a:rPr>
              <a:t>First step would be to convert the data into a matrix. </a:t>
            </a:r>
          </a:p>
          <a:p>
            <a:r>
              <a:rPr lang="en-US" dirty="0">
                <a:solidFill>
                  <a:schemeClr val="bg1"/>
                </a:solidFill>
              </a:rPr>
              <a:t>From this point on I used, NetworkX to build my graph and to get page rank scores. </a:t>
            </a:r>
          </a:p>
        </p:txBody>
      </p:sp>
    </p:spTree>
    <p:extLst>
      <p:ext uri="{BB962C8B-B14F-4D97-AF65-F5344CB8AC3E}">
        <p14:creationId xmlns:p14="http://schemas.microsoft.com/office/powerpoint/2010/main" val="2498009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TotalTime>
  <Words>603</Words>
  <Application>Microsoft Macintosh PowerPoint</Application>
  <PresentationFormat>Widescreen</PresentationFormat>
  <Paragraphs>57</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Methodology </vt:lpstr>
      <vt:lpstr>Methodology – PageRank </vt:lpstr>
      <vt:lpstr>Example </vt:lpstr>
      <vt:lpstr>Data </vt:lpstr>
      <vt:lpstr>Exploring teams wins  </vt:lpstr>
      <vt:lpstr>Exploring teams Losses </vt:lpstr>
      <vt:lpstr>Implementation </vt:lpstr>
      <vt:lpstr>Outputs</vt:lpstr>
      <vt:lpstr>Other Metrics </vt:lpstr>
      <vt:lpstr>Final Rankings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Swetha R Kallam</dc:creator>
  <cp:lastModifiedBy>Swetha R Kallam</cp:lastModifiedBy>
  <cp:revision>16</cp:revision>
  <dcterms:created xsi:type="dcterms:W3CDTF">2020-04-30T20:29:48Z</dcterms:created>
  <dcterms:modified xsi:type="dcterms:W3CDTF">2020-05-07T03:46:05Z</dcterms:modified>
</cp:coreProperties>
</file>